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字由文艺黑" charset="1" panose="00020600040101010101"/>
      <p:regular r:id="rId24"/>
    </p:embeddedFont>
    <p:embeddedFont>
      <p:font typeface="Poppins" charset="1" panose="00000500000000000000"/>
      <p:regular r:id="rId25"/>
    </p:embeddedFont>
    <p:embeddedFont>
      <p:font typeface="Poppins Bold" charset="1" panose="00000800000000000000"/>
      <p:regular r:id="rId26"/>
    </p:embeddedFont>
    <p:embeddedFont>
      <p:font typeface="Cooper BT Bold" charset="1" panose="0208080404030B020404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54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55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56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2" Target="../media/image45.png" Type="http://schemas.openxmlformats.org/officeDocument/2006/relationships/image"/><Relationship Id="rId3" Target="../media/image57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2" Target="../media/image45.png" Type="http://schemas.openxmlformats.org/officeDocument/2006/relationships/image"/><Relationship Id="rId3" Target="../media/image57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2" Target="../media/image45.png" Type="http://schemas.openxmlformats.org/officeDocument/2006/relationships/image"/><Relationship Id="rId3" Target="../media/image57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72.png" Type="http://schemas.openxmlformats.org/officeDocument/2006/relationships/image"/><Relationship Id="rId12" Target="../media/image73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2" Target="../media/image57.pn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70.png" Type="http://schemas.openxmlformats.org/officeDocument/2006/relationships/image"/><Relationship Id="rId8" Target="../media/image71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9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29804" y="-96274"/>
            <a:ext cx="4316392" cy="4300205"/>
          </a:xfrm>
          <a:custGeom>
            <a:avLst/>
            <a:gdLst/>
            <a:ahLst/>
            <a:cxnLst/>
            <a:rect r="r" b="b" t="t" l="l"/>
            <a:pathLst>
              <a:path h="4300205" w="4316392">
                <a:moveTo>
                  <a:pt x="0" y="0"/>
                </a:moveTo>
                <a:lnTo>
                  <a:pt x="4316392" y="0"/>
                </a:lnTo>
                <a:lnTo>
                  <a:pt x="4316392" y="4300205"/>
                </a:lnTo>
                <a:lnTo>
                  <a:pt x="0" y="430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522372" y="-96274"/>
            <a:ext cx="4316392" cy="4300205"/>
          </a:xfrm>
          <a:custGeom>
            <a:avLst/>
            <a:gdLst/>
            <a:ahLst/>
            <a:cxnLst/>
            <a:rect r="r" b="b" t="t" l="l"/>
            <a:pathLst>
              <a:path h="4300205" w="4316392">
                <a:moveTo>
                  <a:pt x="4316392" y="0"/>
                </a:moveTo>
                <a:lnTo>
                  <a:pt x="0" y="0"/>
                </a:lnTo>
                <a:lnTo>
                  <a:pt x="0" y="4300205"/>
                </a:lnTo>
                <a:lnTo>
                  <a:pt x="4316392" y="4300205"/>
                </a:lnTo>
                <a:lnTo>
                  <a:pt x="431639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81727" y="-123825"/>
            <a:ext cx="1433467" cy="2859388"/>
          </a:xfrm>
          <a:custGeom>
            <a:avLst/>
            <a:gdLst/>
            <a:ahLst/>
            <a:cxnLst/>
            <a:rect r="r" b="b" t="t" l="l"/>
            <a:pathLst>
              <a:path h="2859388" w="1433467">
                <a:moveTo>
                  <a:pt x="0" y="0"/>
                </a:moveTo>
                <a:lnTo>
                  <a:pt x="1433466" y="0"/>
                </a:lnTo>
                <a:lnTo>
                  <a:pt x="1433466" y="2859388"/>
                </a:lnTo>
                <a:lnTo>
                  <a:pt x="0" y="2859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06387" y="-123825"/>
            <a:ext cx="1433467" cy="2859388"/>
          </a:xfrm>
          <a:custGeom>
            <a:avLst/>
            <a:gdLst/>
            <a:ahLst/>
            <a:cxnLst/>
            <a:rect r="r" b="b" t="t" l="l"/>
            <a:pathLst>
              <a:path h="2859388" w="1433467">
                <a:moveTo>
                  <a:pt x="0" y="0"/>
                </a:moveTo>
                <a:lnTo>
                  <a:pt x="1433467" y="0"/>
                </a:lnTo>
                <a:lnTo>
                  <a:pt x="1433467" y="2859388"/>
                </a:lnTo>
                <a:lnTo>
                  <a:pt x="0" y="2859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8934" y="-123825"/>
            <a:ext cx="1091700" cy="2177653"/>
          </a:xfrm>
          <a:custGeom>
            <a:avLst/>
            <a:gdLst/>
            <a:ahLst/>
            <a:cxnLst/>
            <a:rect r="r" b="b" t="t" l="l"/>
            <a:pathLst>
              <a:path h="2177653" w="1091700">
                <a:moveTo>
                  <a:pt x="0" y="0"/>
                </a:moveTo>
                <a:lnTo>
                  <a:pt x="1091700" y="0"/>
                </a:lnTo>
                <a:lnTo>
                  <a:pt x="1091700" y="2177653"/>
                </a:lnTo>
                <a:lnTo>
                  <a:pt x="0" y="2177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08017" y="-123825"/>
            <a:ext cx="1091700" cy="2177653"/>
          </a:xfrm>
          <a:custGeom>
            <a:avLst/>
            <a:gdLst/>
            <a:ahLst/>
            <a:cxnLst/>
            <a:rect r="r" b="b" t="t" l="l"/>
            <a:pathLst>
              <a:path h="2177653" w="1091700">
                <a:moveTo>
                  <a:pt x="0" y="0"/>
                </a:moveTo>
                <a:lnTo>
                  <a:pt x="1091700" y="0"/>
                </a:lnTo>
                <a:lnTo>
                  <a:pt x="1091700" y="2177653"/>
                </a:lnTo>
                <a:lnTo>
                  <a:pt x="0" y="2177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11997" y="6331150"/>
            <a:ext cx="1568095" cy="4587513"/>
          </a:xfrm>
          <a:custGeom>
            <a:avLst/>
            <a:gdLst/>
            <a:ahLst/>
            <a:cxnLst/>
            <a:rect r="r" b="b" t="t" l="l"/>
            <a:pathLst>
              <a:path h="4587513" w="1568095">
                <a:moveTo>
                  <a:pt x="0" y="0"/>
                </a:moveTo>
                <a:lnTo>
                  <a:pt x="1568095" y="0"/>
                </a:lnTo>
                <a:lnTo>
                  <a:pt x="1568095" y="4587513"/>
                </a:lnTo>
                <a:lnTo>
                  <a:pt x="0" y="45875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790960" y="9789397"/>
            <a:ext cx="2663844" cy="1081878"/>
            <a:chOff x="0" y="0"/>
            <a:chExt cx="812800" cy="3301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30106"/>
            </a:xfrm>
            <a:custGeom>
              <a:avLst/>
              <a:gdLst/>
              <a:ahLst/>
              <a:cxnLst/>
              <a:rect r="r" b="b" t="t" l="l"/>
              <a:pathLst>
                <a:path h="33010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106"/>
                  </a:lnTo>
                  <a:lnTo>
                    <a:pt x="0" y="330106"/>
                  </a:lnTo>
                  <a:close/>
                </a:path>
              </a:pathLst>
            </a:custGeom>
            <a:solidFill>
              <a:srgbClr val="267EB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47625"/>
              <a:ext cx="812800" cy="282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85332" y="8966434"/>
            <a:ext cx="6314298" cy="1645927"/>
          </a:xfrm>
          <a:custGeom>
            <a:avLst/>
            <a:gdLst/>
            <a:ahLst/>
            <a:cxnLst/>
            <a:rect r="r" b="b" t="t" l="l"/>
            <a:pathLst>
              <a:path h="1645927" w="6314298">
                <a:moveTo>
                  <a:pt x="0" y="0"/>
                </a:moveTo>
                <a:lnTo>
                  <a:pt x="6314298" y="0"/>
                </a:lnTo>
                <a:lnTo>
                  <a:pt x="6314298" y="1645926"/>
                </a:lnTo>
                <a:lnTo>
                  <a:pt x="0" y="1645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53212" y="6331150"/>
            <a:ext cx="1568095" cy="4587513"/>
          </a:xfrm>
          <a:custGeom>
            <a:avLst/>
            <a:gdLst/>
            <a:ahLst/>
            <a:cxnLst/>
            <a:rect r="r" b="b" t="t" l="l"/>
            <a:pathLst>
              <a:path h="4587513" w="1568095">
                <a:moveTo>
                  <a:pt x="0" y="0"/>
                </a:moveTo>
                <a:lnTo>
                  <a:pt x="1568095" y="0"/>
                </a:lnTo>
                <a:lnTo>
                  <a:pt x="1568095" y="4587513"/>
                </a:lnTo>
                <a:lnTo>
                  <a:pt x="0" y="45875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778608" y="9643391"/>
            <a:ext cx="2663844" cy="1081878"/>
            <a:chOff x="0" y="0"/>
            <a:chExt cx="812800" cy="3301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330106"/>
            </a:xfrm>
            <a:custGeom>
              <a:avLst/>
              <a:gdLst/>
              <a:ahLst/>
              <a:cxnLst/>
              <a:rect r="r" b="b" t="t" l="l"/>
              <a:pathLst>
                <a:path h="33010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30106"/>
                  </a:lnTo>
                  <a:lnTo>
                    <a:pt x="0" y="330106"/>
                  </a:lnTo>
                  <a:close/>
                </a:path>
              </a:pathLst>
            </a:custGeom>
            <a:solidFill>
              <a:srgbClr val="267EB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47625"/>
              <a:ext cx="812800" cy="282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845982" y="8966434"/>
            <a:ext cx="6314298" cy="1645927"/>
          </a:xfrm>
          <a:custGeom>
            <a:avLst/>
            <a:gdLst/>
            <a:ahLst/>
            <a:cxnLst/>
            <a:rect r="r" b="b" t="t" l="l"/>
            <a:pathLst>
              <a:path h="1645927" w="6314298">
                <a:moveTo>
                  <a:pt x="0" y="0"/>
                </a:moveTo>
                <a:lnTo>
                  <a:pt x="6314297" y="0"/>
                </a:lnTo>
                <a:lnTo>
                  <a:pt x="6314297" y="1645926"/>
                </a:lnTo>
                <a:lnTo>
                  <a:pt x="0" y="1645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79556" y="6235788"/>
            <a:ext cx="4474191" cy="4376573"/>
          </a:xfrm>
          <a:custGeom>
            <a:avLst/>
            <a:gdLst/>
            <a:ahLst/>
            <a:cxnLst/>
            <a:rect r="r" b="b" t="t" l="l"/>
            <a:pathLst>
              <a:path h="4376573" w="4474191">
                <a:moveTo>
                  <a:pt x="0" y="0"/>
                </a:moveTo>
                <a:lnTo>
                  <a:pt x="4474192" y="0"/>
                </a:lnTo>
                <a:lnTo>
                  <a:pt x="4474192" y="4376572"/>
                </a:lnTo>
                <a:lnTo>
                  <a:pt x="0" y="43765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895124" y="7828930"/>
            <a:ext cx="2785752" cy="2896339"/>
          </a:xfrm>
          <a:custGeom>
            <a:avLst/>
            <a:gdLst/>
            <a:ahLst/>
            <a:cxnLst/>
            <a:rect r="r" b="b" t="t" l="l"/>
            <a:pathLst>
              <a:path h="2896339" w="2785752">
                <a:moveTo>
                  <a:pt x="0" y="0"/>
                </a:moveTo>
                <a:lnTo>
                  <a:pt x="2785752" y="0"/>
                </a:lnTo>
                <a:lnTo>
                  <a:pt x="2785752" y="2896340"/>
                </a:lnTo>
                <a:lnTo>
                  <a:pt x="0" y="28963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1757052" y="7828930"/>
            <a:ext cx="2785752" cy="2896339"/>
          </a:xfrm>
          <a:custGeom>
            <a:avLst/>
            <a:gdLst/>
            <a:ahLst/>
            <a:cxnLst/>
            <a:rect r="r" b="b" t="t" l="l"/>
            <a:pathLst>
              <a:path h="2896339" w="2785752">
                <a:moveTo>
                  <a:pt x="2785752" y="0"/>
                </a:moveTo>
                <a:lnTo>
                  <a:pt x="0" y="0"/>
                </a:lnTo>
                <a:lnTo>
                  <a:pt x="0" y="2896340"/>
                </a:lnTo>
                <a:lnTo>
                  <a:pt x="2785752" y="2896340"/>
                </a:lnTo>
                <a:lnTo>
                  <a:pt x="278575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00000">
            <a:off x="8491777" y="4900241"/>
            <a:ext cx="1106404" cy="1106404"/>
          </a:xfrm>
          <a:custGeom>
            <a:avLst/>
            <a:gdLst/>
            <a:ahLst/>
            <a:cxnLst/>
            <a:rect r="r" b="b" t="t" l="l"/>
            <a:pathLst>
              <a:path h="1106404" w="1106404">
                <a:moveTo>
                  <a:pt x="0" y="0"/>
                </a:moveTo>
                <a:lnTo>
                  <a:pt x="1106404" y="0"/>
                </a:lnTo>
                <a:lnTo>
                  <a:pt x="1106404" y="1106403"/>
                </a:lnTo>
                <a:lnTo>
                  <a:pt x="0" y="11064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37746" y="2767388"/>
            <a:ext cx="15289170" cy="261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20"/>
              </a:lnSpc>
              <a:spcBef>
                <a:spcPct val="0"/>
              </a:spcBef>
            </a:pPr>
            <a:r>
              <a:rPr lang="en-US" sz="9443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Investing in Hong Kong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7246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37030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61395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26579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4417029" y="0"/>
                </a:moveTo>
                <a:lnTo>
                  <a:pt x="0" y="0"/>
                </a:lnTo>
                <a:lnTo>
                  <a:pt x="0" y="3566015"/>
                </a:lnTo>
                <a:lnTo>
                  <a:pt x="4417029" y="3566015"/>
                </a:lnTo>
                <a:lnTo>
                  <a:pt x="441702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97861" y="2076999"/>
            <a:ext cx="14229384" cy="6192672"/>
          </a:xfrm>
          <a:custGeom>
            <a:avLst/>
            <a:gdLst/>
            <a:ahLst/>
            <a:cxnLst/>
            <a:rect r="r" b="b" t="t" l="l"/>
            <a:pathLst>
              <a:path h="6192672" w="14229384">
                <a:moveTo>
                  <a:pt x="0" y="0"/>
                </a:moveTo>
                <a:lnTo>
                  <a:pt x="14229385" y="0"/>
                </a:lnTo>
                <a:lnTo>
                  <a:pt x="14229385" y="6192672"/>
                </a:lnTo>
                <a:lnTo>
                  <a:pt x="0" y="6192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1" t="-15045" r="-589" b="-398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7823" y="344805"/>
            <a:ext cx="1070810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B51F0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Yau Tsim Mong Cheapest Type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765929" y="4291611"/>
            <a:ext cx="349493" cy="1703777"/>
          </a:xfrm>
          <a:custGeom>
            <a:avLst/>
            <a:gdLst/>
            <a:ahLst/>
            <a:cxnLst/>
            <a:rect r="r" b="b" t="t" l="l"/>
            <a:pathLst>
              <a:path h="1703777" w="349493">
                <a:moveTo>
                  <a:pt x="0" y="0"/>
                </a:moveTo>
                <a:lnTo>
                  <a:pt x="349493" y="0"/>
                </a:lnTo>
                <a:lnTo>
                  <a:pt x="349493" y="1703778"/>
                </a:lnTo>
                <a:lnTo>
                  <a:pt x="0" y="1703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52983" t="-312850" r="-1301850" b="-26893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115422" y="4721921"/>
            <a:ext cx="841649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Revenue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58568" y="5225502"/>
            <a:ext cx="495298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7246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37030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61395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26579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4417029" y="0"/>
                </a:moveTo>
                <a:lnTo>
                  <a:pt x="0" y="0"/>
                </a:lnTo>
                <a:lnTo>
                  <a:pt x="0" y="3566015"/>
                </a:lnTo>
                <a:lnTo>
                  <a:pt x="4417029" y="3566015"/>
                </a:lnTo>
                <a:lnTo>
                  <a:pt x="441702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64594" y="1890673"/>
            <a:ext cx="13608949" cy="7074116"/>
          </a:xfrm>
          <a:custGeom>
            <a:avLst/>
            <a:gdLst/>
            <a:ahLst/>
            <a:cxnLst/>
            <a:rect r="r" b="b" t="t" l="l"/>
            <a:pathLst>
              <a:path h="7074116" w="13608949">
                <a:moveTo>
                  <a:pt x="0" y="0"/>
                </a:moveTo>
                <a:lnTo>
                  <a:pt x="13608950" y="0"/>
                </a:lnTo>
                <a:lnTo>
                  <a:pt x="13608950" y="7074116"/>
                </a:lnTo>
                <a:lnTo>
                  <a:pt x="0" y="7074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" t="-15713" r="-482" b="-27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22984" y="2835108"/>
            <a:ext cx="349493" cy="1703777"/>
          </a:xfrm>
          <a:custGeom>
            <a:avLst/>
            <a:gdLst/>
            <a:ahLst/>
            <a:cxnLst/>
            <a:rect r="r" b="b" t="t" l="l"/>
            <a:pathLst>
              <a:path h="1703777" w="349493">
                <a:moveTo>
                  <a:pt x="0" y="0"/>
                </a:moveTo>
                <a:lnTo>
                  <a:pt x="349493" y="0"/>
                </a:lnTo>
                <a:lnTo>
                  <a:pt x="349493" y="1703777"/>
                </a:lnTo>
                <a:lnTo>
                  <a:pt x="0" y="1703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52983" t="-312850" r="-1301850" b="-26893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57823" y="344805"/>
            <a:ext cx="1070810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B51F0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Yau Tsim Mon Most Expensive Type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72477" y="3265418"/>
            <a:ext cx="841649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Revenue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15624" y="3768999"/>
            <a:ext cx="495298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7246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37030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61395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26579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4417029" y="0"/>
                </a:moveTo>
                <a:lnTo>
                  <a:pt x="0" y="0"/>
                </a:lnTo>
                <a:lnTo>
                  <a:pt x="0" y="3566015"/>
                </a:lnTo>
                <a:lnTo>
                  <a:pt x="4417029" y="3566015"/>
                </a:lnTo>
                <a:lnTo>
                  <a:pt x="441702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3412" y="2974381"/>
            <a:ext cx="13749174" cy="4921170"/>
          </a:xfrm>
          <a:custGeom>
            <a:avLst/>
            <a:gdLst/>
            <a:ahLst/>
            <a:cxnLst/>
            <a:rect r="r" b="b" t="t" l="l"/>
            <a:pathLst>
              <a:path h="4921170" w="13749174">
                <a:moveTo>
                  <a:pt x="0" y="0"/>
                </a:moveTo>
                <a:lnTo>
                  <a:pt x="13749174" y="0"/>
                </a:lnTo>
                <a:lnTo>
                  <a:pt x="13749174" y="4921170"/>
                </a:lnTo>
                <a:lnTo>
                  <a:pt x="0" y="4921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066" r="-1105" b="-322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7823" y="344805"/>
            <a:ext cx="1070810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B51F0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Wong Tai Sin prices per types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751444" y="3731189"/>
            <a:ext cx="349493" cy="1703777"/>
          </a:xfrm>
          <a:custGeom>
            <a:avLst/>
            <a:gdLst/>
            <a:ahLst/>
            <a:cxnLst/>
            <a:rect r="r" b="b" t="t" l="l"/>
            <a:pathLst>
              <a:path h="1703777" w="349493">
                <a:moveTo>
                  <a:pt x="0" y="0"/>
                </a:moveTo>
                <a:lnTo>
                  <a:pt x="349492" y="0"/>
                </a:lnTo>
                <a:lnTo>
                  <a:pt x="349492" y="1703777"/>
                </a:lnTo>
                <a:lnTo>
                  <a:pt x="0" y="1703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52983" t="-312850" r="-1301850" b="-26893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100936" y="4161499"/>
            <a:ext cx="841649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Revenue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44083" y="4665080"/>
            <a:ext cx="495298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7246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37030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61395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26579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4417029" y="0"/>
                </a:moveTo>
                <a:lnTo>
                  <a:pt x="0" y="0"/>
                </a:lnTo>
                <a:lnTo>
                  <a:pt x="0" y="3566015"/>
                </a:lnTo>
                <a:lnTo>
                  <a:pt x="4417029" y="3566015"/>
                </a:lnTo>
                <a:lnTo>
                  <a:pt x="441702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90978" y="2631833"/>
            <a:ext cx="12748402" cy="5702262"/>
          </a:xfrm>
          <a:custGeom>
            <a:avLst/>
            <a:gdLst/>
            <a:ahLst/>
            <a:cxnLst/>
            <a:rect r="r" b="b" t="t" l="l"/>
            <a:pathLst>
              <a:path h="5702262" w="12748402">
                <a:moveTo>
                  <a:pt x="0" y="0"/>
                </a:moveTo>
                <a:lnTo>
                  <a:pt x="12748403" y="0"/>
                </a:lnTo>
                <a:lnTo>
                  <a:pt x="12748403" y="5702262"/>
                </a:lnTo>
                <a:lnTo>
                  <a:pt x="0" y="5702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502" r="-629" b="-32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51444" y="3731189"/>
            <a:ext cx="349493" cy="1703777"/>
          </a:xfrm>
          <a:custGeom>
            <a:avLst/>
            <a:gdLst/>
            <a:ahLst/>
            <a:cxnLst/>
            <a:rect r="r" b="b" t="t" l="l"/>
            <a:pathLst>
              <a:path h="1703777" w="349493">
                <a:moveTo>
                  <a:pt x="0" y="0"/>
                </a:moveTo>
                <a:lnTo>
                  <a:pt x="349492" y="0"/>
                </a:lnTo>
                <a:lnTo>
                  <a:pt x="349492" y="1703777"/>
                </a:lnTo>
                <a:lnTo>
                  <a:pt x="0" y="1703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52983" t="-312850" r="-1301850" b="-26893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00570" y="306705"/>
            <a:ext cx="7686860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B51F0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Wan Chai prices per types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00936" y="4161499"/>
            <a:ext cx="841649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Revenue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44083" y="4665080"/>
            <a:ext cx="495298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88400" y="-32370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54674" y="1046858"/>
            <a:ext cx="2790714" cy="1053494"/>
          </a:xfrm>
          <a:custGeom>
            <a:avLst/>
            <a:gdLst/>
            <a:ahLst/>
            <a:cxnLst/>
            <a:rect r="r" b="b" t="t" l="l"/>
            <a:pathLst>
              <a:path h="1053494" w="2790714">
                <a:moveTo>
                  <a:pt x="0" y="0"/>
                </a:moveTo>
                <a:lnTo>
                  <a:pt x="2790713" y="0"/>
                </a:lnTo>
                <a:lnTo>
                  <a:pt x="2790713" y="1053494"/>
                </a:lnTo>
                <a:lnTo>
                  <a:pt x="0" y="10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08762" y="7997342"/>
            <a:ext cx="2512821" cy="3259556"/>
          </a:xfrm>
          <a:custGeom>
            <a:avLst/>
            <a:gdLst/>
            <a:ahLst/>
            <a:cxnLst/>
            <a:rect r="r" b="b" t="t" l="l"/>
            <a:pathLst>
              <a:path h="3259556" w="2512821">
                <a:moveTo>
                  <a:pt x="0" y="0"/>
                </a:moveTo>
                <a:lnTo>
                  <a:pt x="2512821" y="0"/>
                </a:lnTo>
                <a:lnTo>
                  <a:pt x="2512821" y="3259556"/>
                </a:lnTo>
                <a:lnTo>
                  <a:pt x="0" y="3259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41985" y="9627120"/>
            <a:ext cx="6755460" cy="1760923"/>
          </a:xfrm>
          <a:custGeom>
            <a:avLst/>
            <a:gdLst/>
            <a:ahLst/>
            <a:cxnLst/>
            <a:rect r="r" b="b" t="t" l="l"/>
            <a:pathLst>
              <a:path h="1760923" w="6755460">
                <a:moveTo>
                  <a:pt x="0" y="0"/>
                </a:moveTo>
                <a:lnTo>
                  <a:pt x="6755460" y="0"/>
                </a:lnTo>
                <a:lnTo>
                  <a:pt x="6755460" y="1760923"/>
                </a:lnTo>
                <a:lnTo>
                  <a:pt x="0" y="1760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96219" y="9627120"/>
            <a:ext cx="6755460" cy="1760923"/>
          </a:xfrm>
          <a:custGeom>
            <a:avLst/>
            <a:gdLst/>
            <a:ahLst/>
            <a:cxnLst/>
            <a:rect r="r" b="b" t="t" l="l"/>
            <a:pathLst>
              <a:path h="1760923" w="6755460">
                <a:moveTo>
                  <a:pt x="0" y="0"/>
                </a:moveTo>
                <a:lnTo>
                  <a:pt x="6755460" y="0"/>
                </a:lnTo>
                <a:lnTo>
                  <a:pt x="6755460" y="1760923"/>
                </a:lnTo>
                <a:lnTo>
                  <a:pt x="0" y="1760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17985" y="5043488"/>
            <a:ext cx="2084999" cy="1372001"/>
          </a:xfrm>
          <a:custGeom>
            <a:avLst/>
            <a:gdLst/>
            <a:ahLst/>
            <a:cxnLst/>
            <a:rect r="r" b="b" t="t" l="l"/>
            <a:pathLst>
              <a:path h="1372001" w="2084999">
                <a:moveTo>
                  <a:pt x="0" y="0"/>
                </a:moveTo>
                <a:lnTo>
                  <a:pt x="2084998" y="0"/>
                </a:lnTo>
                <a:lnTo>
                  <a:pt x="2084998" y="1372001"/>
                </a:lnTo>
                <a:lnTo>
                  <a:pt x="0" y="1372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04854" y="1811727"/>
            <a:ext cx="13990089" cy="969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sz="264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Islands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Reve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ue: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ghest reve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ue ($33,976.19)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Reviews: Not explicitly listed in top reviews, but h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igh revenue sugg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ests consistent demand.</a:t>
            </a:r>
          </a:p>
          <a:p>
            <a:pPr algn="l">
              <a:lnSpc>
                <a:spcPts val="4336"/>
              </a:lnSpc>
            </a:pPr>
            <a:r>
              <a:rPr lang="en-US" sz="264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Wong Tai Sin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Revenue: Second-highest revenue ($33,073.33).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Reviews: Moderate review volume, but top ratings show quality.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House type: Entire rental unit, Private room in entire unit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Less Competition</a:t>
            </a:r>
          </a:p>
          <a:p>
            <a:pPr algn="l">
              <a:lnSpc>
                <a:spcPts val="4336"/>
              </a:lnSpc>
            </a:pPr>
            <a:r>
              <a:rPr lang="en-US" sz="264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Y</a:t>
            </a:r>
            <a:r>
              <a:rPr lang="en-US" sz="264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 Tsim Mong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Revenue: Strong revenue ($28,868.49).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Reviews: Highest review volume (2,126 reviews), reflecting popularity and trust.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House type: entire Villah, Entire loft, Entire Guist suit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More competition</a:t>
            </a:r>
          </a:p>
          <a:p>
            <a:pPr algn="l">
              <a:lnSpc>
                <a:spcPts val="4336"/>
              </a:lnSpc>
            </a:pPr>
          </a:p>
          <a:p>
            <a:pPr algn="l">
              <a:lnSpc>
                <a:spcPts val="4336"/>
              </a:lnSpc>
            </a:pPr>
          </a:p>
          <a:p>
            <a:pPr algn="l">
              <a:lnSpc>
                <a:spcPts val="4336"/>
              </a:lnSpc>
            </a:pPr>
          </a:p>
          <a:p>
            <a:pPr algn="l">
              <a:lnSpc>
                <a:spcPts val="327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94943" y="-209402"/>
            <a:ext cx="4986114" cy="14587036"/>
          </a:xfrm>
          <a:custGeom>
            <a:avLst/>
            <a:gdLst/>
            <a:ahLst/>
            <a:cxnLst/>
            <a:rect r="r" b="b" t="t" l="l"/>
            <a:pathLst>
              <a:path h="14587036" w="4986114">
                <a:moveTo>
                  <a:pt x="0" y="0"/>
                </a:moveTo>
                <a:lnTo>
                  <a:pt x="4986114" y="0"/>
                </a:lnTo>
                <a:lnTo>
                  <a:pt x="4986114" y="14587035"/>
                </a:lnTo>
                <a:lnTo>
                  <a:pt x="0" y="14587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91321" y="344811"/>
            <a:ext cx="1657525" cy="1600265"/>
          </a:xfrm>
          <a:custGeom>
            <a:avLst/>
            <a:gdLst/>
            <a:ahLst/>
            <a:cxnLst/>
            <a:rect r="r" b="b" t="t" l="l"/>
            <a:pathLst>
              <a:path h="1600265" w="1657525">
                <a:moveTo>
                  <a:pt x="0" y="0"/>
                </a:moveTo>
                <a:lnTo>
                  <a:pt x="1657526" y="0"/>
                </a:lnTo>
                <a:lnTo>
                  <a:pt x="1657526" y="1600266"/>
                </a:lnTo>
                <a:lnTo>
                  <a:pt x="0" y="1600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04854" y="563919"/>
            <a:ext cx="1341523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Recomm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e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nd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at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ions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 - Investors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38" y="4997036"/>
            <a:ext cx="9525" cy="264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88400" y="-32370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54674" y="1046858"/>
            <a:ext cx="2790714" cy="1053494"/>
          </a:xfrm>
          <a:custGeom>
            <a:avLst/>
            <a:gdLst/>
            <a:ahLst/>
            <a:cxnLst/>
            <a:rect r="r" b="b" t="t" l="l"/>
            <a:pathLst>
              <a:path h="1053494" w="2790714">
                <a:moveTo>
                  <a:pt x="0" y="0"/>
                </a:moveTo>
                <a:lnTo>
                  <a:pt x="2790713" y="0"/>
                </a:lnTo>
                <a:lnTo>
                  <a:pt x="2790713" y="1053494"/>
                </a:lnTo>
                <a:lnTo>
                  <a:pt x="0" y="10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08762" y="7997342"/>
            <a:ext cx="2512821" cy="3259556"/>
          </a:xfrm>
          <a:custGeom>
            <a:avLst/>
            <a:gdLst/>
            <a:ahLst/>
            <a:cxnLst/>
            <a:rect r="r" b="b" t="t" l="l"/>
            <a:pathLst>
              <a:path h="3259556" w="2512821">
                <a:moveTo>
                  <a:pt x="0" y="0"/>
                </a:moveTo>
                <a:lnTo>
                  <a:pt x="2512821" y="0"/>
                </a:lnTo>
                <a:lnTo>
                  <a:pt x="2512821" y="3259556"/>
                </a:lnTo>
                <a:lnTo>
                  <a:pt x="0" y="3259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41985" y="9627120"/>
            <a:ext cx="6755460" cy="1760923"/>
          </a:xfrm>
          <a:custGeom>
            <a:avLst/>
            <a:gdLst/>
            <a:ahLst/>
            <a:cxnLst/>
            <a:rect r="r" b="b" t="t" l="l"/>
            <a:pathLst>
              <a:path h="1760923" w="6755460">
                <a:moveTo>
                  <a:pt x="0" y="0"/>
                </a:moveTo>
                <a:lnTo>
                  <a:pt x="6755460" y="0"/>
                </a:lnTo>
                <a:lnTo>
                  <a:pt x="6755460" y="1760923"/>
                </a:lnTo>
                <a:lnTo>
                  <a:pt x="0" y="1760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96219" y="9627120"/>
            <a:ext cx="6755460" cy="1760923"/>
          </a:xfrm>
          <a:custGeom>
            <a:avLst/>
            <a:gdLst/>
            <a:ahLst/>
            <a:cxnLst/>
            <a:rect r="r" b="b" t="t" l="l"/>
            <a:pathLst>
              <a:path h="1760923" w="6755460">
                <a:moveTo>
                  <a:pt x="0" y="0"/>
                </a:moveTo>
                <a:lnTo>
                  <a:pt x="6755460" y="0"/>
                </a:lnTo>
                <a:lnTo>
                  <a:pt x="6755460" y="1760923"/>
                </a:lnTo>
                <a:lnTo>
                  <a:pt x="0" y="1760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17985" y="5043488"/>
            <a:ext cx="2084999" cy="1372001"/>
          </a:xfrm>
          <a:custGeom>
            <a:avLst/>
            <a:gdLst/>
            <a:ahLst/>
            <a:cxnLst/>
            <a:rect r="r" b="b" t="t" l="l"/>
            <a:pathLst>
              <a:path h="1372001" w="2084999">
                <a:moveTo>
                  <a:pt x="0" y="0"/>
                </a:moveTo>
                <a:lnTo>
                  <a:pt x="2084998" y="0"/>
                </a:lnTo>
                <a:lnTo>
                  <a:pt x="2084998" y="1372001"/>
                </a:lnTo>
                <a:lnTo>
                  <a:pt x="0" y="1372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95650" y="1693360"/>
            <a:ext cx="14549819" cy="860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sz="264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Shared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b="true" sz="264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Yau Tsim Mong</a:t>
            </a:r>
          </a:p>
          <a:p>
            <a:pPr algn="l" marL="1141652" indent="-380551" lvl="2">
              <a:lnSpc>
                <a:spcPts val="4336"/>
              </a:lnSpc>
              <a:buFont typeface="Arial"/>
              <a:buChar char="⚬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e: Affordable shared rooms ($148/month).</a:t>
            </a:r>
          </a:p>
          <a:p>
            <a:pPr algn="l" marL="1141652" indent="-380551" lvl="2">
              <a:lnSpc>
                <a:spcPts val="4336"/>
              </a:lnSpc>
              <a:buFont typeface="Arial"/>
              <a:buChar char="⚬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Comfort: Highest reviews (2,126) and strong ratings (~4.5), guaranteeing reliability.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b="true" sz="264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Wan Chai </a:t>
            </a:r>
          </a:p>
          <a:p>
            <a:pPr algn="l" marL="1141652" indent="-380551" lvl="2">
              <a:lnSpc>
                <a:spcPts val="4336"/>
              </a:lnSpc>
              <a:buFont typeface="Arial"/>
              <a:buChar char="⚬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</a:t>
            </a: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e: Affordable shared rooms ($183/month).</a:t>
            </a:r>
          </a:p>
          <a:p>
            <a:pPr algn="l" marL="1141652" indent="-380551" lvl="2">
              <a:lnSpc>
                <a:spcPts val="4336"/>
              </a:lnSpc>
              <a:buFont typeface="Arial"/>
              <a:buChar char="⚬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Comfort: Second-Highest reviews (1155) and strong ratings (~4.5), guaranteeing reliability.</a:t>
            </a:r>
          </a:p>
          <a:p>
            <a:pPr algn="l">
              <a:lnSpc>
                <a:spcPts val="4336"/>
              </a:lnSpc>
            </a:pPr>
            <a:r>
              <a:rPr lang="en-US" sz="2643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Private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b="true" sz="264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Wan Chai </a:t>
            </a:r>
          </a:p>
          <a:p>
            <a:pPr algn="l" marL="1141652" indent="-380551" lvl="2">
              <a:lnSpc>
                <a:spcPts val="4336"/>
              </a:lnSpc>
              <a:buFont typeface="Arial"/>
              <a:buChar char="⚬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Price: Affordable shared rooms ($224/month).</a:t>
            </a:r>
          </a:p>
          <a:p>
            <a:pPr algn="l" marL="570826" indent="-285413" lvl="1">
              <a:lnSpc>
                <a:spcPts val="4336"/>
              </a:lnSpc>
              <a:buFont typeface="Arial"/>
              <a:buChar char="•"/>
            </a:pPr>
            <a:r>
              <a:rPr lang="en-US" b="true" sz="264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Wong Tai Sin</a:t>
            </a:r>
          </a:p>
          <a:p>
            <a:pPr algn="l" marL="1141652" indent="-380551" lvl="2">
              <a:lnSpc>
                <a:spcPts val="4336"/>
              </a:lnSpc>
              <a:buFont typeface="Arial"/>
              <a:buChar char="⚬"/>
            </a:pPr>
            <a:r>
              <a:rPr lang="en-US" sz="26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Price: Affordable shared rooms ($254/month).</a:t>
            </a:r>
          </a:p>
          <a:p>
            <a:pPr algn="l">
              <a:lnSpc>
                <a:spcPts val="4336"/>
              </a:lnSpc>
            </a:pPr>
          </a:p>
          <a:p>
            <a:pPr algn="l">
              <a:lnSpc>
                <a:spcPts val="327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94943" y="-209402"/>
            <a:ext cx="4986114" cy="14587036"/>
          </a:xfrm>
          <a:custGeom>
            <a:avLst/>
            <a:gdLst/>
            <a:ahLst/>
            <a:cxnLst/>
            <a:rect r="r" b="b" t="t" l="l"/>
            <a:pathLst>
              <a:path h="14587036" w="4986114">
                <a:moveTo>
                  <a:pt x="0" y="0"/>
                </a:moveTo>
                <a:lnTo>
                  <a:pt x="4986114" y="0"/>
                </a:lnTo>
                <a:lnTo>
                  <a:pt x="4986114" y="14587035"/>
                </a:lnTo>
                <a:lnTo>
                  <a:pt x="0" y="14587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04854" y="563919"/>
            <a:ext cx="1341523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Recomm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e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nd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at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ions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 - Travellers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4282012" y="281670"/>
            <a:ext cx="2072661" cy="2100352"/>
          </a:xfrm>
          <a:custGeom>
            <a:avLst/>
            <a:gdLst/>
            <a:ahLst/>
            <a:cxnLst/>
            <a:rect r="r" b="b" t="t" l="l"/>
            <a:pathLst>
              <a:path h="2100352" w="2072661">
                <a:moveTo>
                  <a:pt x="2072662" y="0"/>
                </a:moveTo>
                <a:lnTo>
                  <a:pt x="0" y="0"/>
                </a:lnTo>
                <a:lnTo>
                  <a:pt x="0" y="2100352"/>
                </a:lnTo>
                <a:lnTo>
                  <a:pt x="2072662" y="2100352"/>
                </a:lnTo>
                <a:lnTo>
                  <a:pt x="207266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39444" y="344880"/>
            <a:ext cx="771224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Recomm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e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nd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at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ions</a:t>
            </a:r>
          </a:p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(Travellers</a:t>
            </a: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783071" y="-32370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54674" y="932558"/>
            <a:ext cx="2790714" cy="1053494"/>
          </a:xfrm>
          <a:custGeom>
            <a:avLst/>
            <a:gdLst/>
            <a:ahLst/>
            <a:cxnLst/>
            <a:rect r="r" b="b" t="t" l="l"/>
            <a:pathLst>
              <a:path h="1053494" w="2790714">
                <a:moveTo>
                  <a:pt x="0" y="0"/>
                </a:moveTo>
                <a:lnTo>
                  <a:pt x="2790713" y="0"/>
                </a:lnTo>
                <a:lnTo>
                  <a:pt x="2790713" y="1053494"/>
                </a:lnTo>
                <a:lnTo>
                  <a:pt x="0" y="10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81852" y="7997342"/>
            <a:ext cx="2512821" cy="3259556"/>
          </a:xfrm>
          <a:custGeom>
            <a:avLst/>
            <a:gdLst/>
            <a:ahLst/>
            <a:cxnLst/>
            <a:rect r="r" b="b" t="t" l="l"/>
            <a:pathLst>
              <a:path h="3259556" w="2512821">
                <a:moveTo>
                  <a:pt x="0" y="0"/>
                </a:moveTo>
                <a:lnTo>
                  <a:pt x="2512821" y="0"/>
                </a:lnTo>
                <a:lnTo>
                  <a:pt x="2512821" y="3259556"/>
                </a:lnTo>
                <a:lnTo>
                  <a:pt x="0" y="3259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1985" y="9259632"/>
            <a:ext cx="6755460" cy="1760923"/>
          </a:xfrm>
          <a:custGeom>
            <a:avLst/>
            <a:gdLst/>
            <a:ahLst/>
            <a:cxnLst/>
            <a:rect r="r" b="b" t="t" l="l"/>
            <a:pathLst>
              <a:path h="1760923" w="6755460">
                <a:moveTo>
                  <a:pt x="0" y="0"/>
                </a:moveTo>
                <a:lnTo>
                  <a:pt x="6755460" y="0"/>
                </a:lnTo>
                <a:lnTo>
                  <a:pt x="6755460" y="1760923"/>
                </a:lnTo>
                <a:lnTo>
                  <a:pt x="0" y="1760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96219" y="9259632"/>
            <a:ext cx="6755460" cy="1760923"/>
          </a:xfrm>
          <a:custGeom>
            <a:avLst/>
            <a:gdLst/>
            <a:ahLst/>
            <a:cxnLst/>
            <a:rect r="r" b="b" t="t" l="l"/>
            <a:pathLst>
              <a:path h="1760923" w="6755460">
                <a:moveTo>
                  <a:pt x="0" y="0"/>
                </a:moveTo>
                <a:lnTo>
                  <a:pt x="6755460" y="0"/>
                </a:lnTo>
                <a:lnTo>
                  <a:pt x="6755460" y="1760923"/>
                </a:lnTo>
                <a:lnTo>
                  <a:pt x="0" y="1760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93180" y="5053013"/>
            <a:ext cx="2084999" cy="1372001"/>
          </a:xfrm>
          <a:custGeom>
            <a:avLst/>
            <a:gdLst/>
            <a:ahLst/>
            <a:cxnLst/>
            <a:rect r="r" b="b" t="t" l="l"/>
            <a:pathLst>
              <a:path h="1372001" w="2084999">
                <a:moveTo>
                  <a:pt x="0" y="0"/>
                </a:moveTo>
                <a:lnTo>
                  <a:pt x="2084998" y="0"/>
                </a:lnTo>
                <a:lnTo>
                  <a:pt x="2084998" y="1372001"/>
                </a:lnTo>
                <a:lnTo>
                  <a:pt x="0" y="1372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39444" y="2813316"/>
            <a:ext cx="13093080" cy="62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7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Budg</a:t>
            </a:r>
            <a:r>
              <a:rPr lang="en-US" sz="27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et Travellers:</a:t>
            </a:r>
          </a:p>
          <a:p>
            <a:pPr algn="l" marL="592416" indent="-296208" lvl="1">
              <a:lnSpc>
                <a:spcPts val="4500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Stay in Sham Shui Po or Yau Tsim Mong for the lowest prices.</a:t>
            </a:r>
          </a:p>
          <a:p>
            <a:pPr algn="l" marL="592416" indent="-296208" lvl="1">
              <a:lnSpc>
                <a:spcPts val="4500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7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pt for shared rooms or private rooms in condos.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27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Quality Seekers:</a:t>
            </a:r>
          </a:p>
          <a:p>
            <a:pPr algn="l" marL="592416" indent="-296208" lvl="1">
              <a:lnSpc>
                <a:spcPts val="4500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Islands, Sai Kung, or Sha Tin for high ratings.</a:t>
            </a:r>
          </a:p>
          <a:p>
            <a:pPr algn="l" marL="592416" indent="-296208" lvl="1">
              <a:lnSpc>
                <a:spcPts val="4500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entire rental units or serviced apartments for comfort.</a:t>
            </a:r>
          </a:p>
          <a:p>
            <a:pPr algn="l">
              <a:lnSpc>
                <a:spcPts val="4500"/>
              </a:lnSpc>
            </a:pPr>
            <a:r>
              <a:rPr lang="en-US" sz="27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Location-C</a:t>
            </a:r>
            <a:r>
              <a:rPr lang="en-US" sz="27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onscious:</a:t>
            </a:r>
          </a:p>
          <a:p>
            <a:pPr algn="l" marL="592416" indent="-296208" lvl="1">
              <a:lnSpc>
                <a:spcPts val="4500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Yau Tsim Mong and Wan Chai offer central locations at reasonable prices.</a:t>
            </a:r>
          </a:p>
          <a:p>
            <a:pPr algn="l">
              <a:lnSpc>
                <a:spcPts val="340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697445" y="-323702"/>
            <a:ext cx="4986114" cy="14587036"/>
          </a:xfrm>
          <a:custGeom>
            <a:avLst/>
            <a:gdLst/>
            <a:ahLst/>
            <a:cxnLst/>
            <a:rect r="r" b="b" t="t" l="l"/>
            <a:pathLst>
              <a:path h="14587036" w="4986114">
                <a:moveTo>
                  <a:pt x="0" y="0"/>
                </a:moveTo>
                <a:lnTo>
                  <a:pt x="4986114" y="0"/>
                </a:lnTo>
                <a:lnTo>
                  <a:pt x="4986114" y="14587035"/>
                </a:lnTo>
                <a:lnTo>
                  <a:pt x="0" y="14587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0651684" y="186820"/>
            <a:ext cx="2511417" cy="2544970"/>
          </a:xfrm>
          <a:custGeom>
            <a:avLst/>
            <a:gdLst/>
            <a:ahLst/>
            <a:cxnLst/>
            <a:rect r="r" b="b" t="t" l="l"/>
            <a:pathLst>
              <a:path h="2544970" w="2511417">
                <a:moveTo>
                  <a:pt x="2511417" y="0"/>
                </a:moveTo>
                <a:lnTo>
                  <a:pt x="0" y="0"/>
                </a:lnTo>
                <a:lnTo>
                  <a:pt x="0" y="2544970"/>
                </a:lnTo>
                <a:lnTo>
                  <a:pt x="2511417" y="2544970"/>
                </a:lnTo>
                <a:lnTo>
                  <a:pt x="251141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13438">
            <a:off x="-2872005" y="-1435949"/>
            <a:ext cx="5744010" cy="4114800"/>
          </a:xfrm>
          <a:custGeom>
            <a:avLst/>
            <a:gdLst/>
            <a:ahLst/>
            <a:cxnLst/>
            <a:rect r="r" b="b" t="t" l="l"/>
            <a:pathLst>
              <a:path h="4114800" w="5744010">
                <a:moveTo>
                  <a:pt x="5744010" y="0"/>
                </a:moveTo>
                <a:lnTo>
                  <a:pt x="0" y="0"/>
                </a:lnTo>
                <a:lnTo>
                  <a:pt x="0" y="4114800"/>
                </a:lnTo>
                <a:lnTo>
                  <a:pt x="5744010" y="4114800"/>
                </a:lnTo>
                <a:lnTo>
                  <a:pt x="57440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902287">
            <a:off x="-5367964" y="870002"/>
            <a:ext cx="5744010" cy="4114800"/>
          </a:xfrm>
          <a:custGeom>
            <a:avLst/>
            <a:gdLst/>
            <a:ahLst/>
            <a:cxnLst/>
            <a:rect r="r" b="b" t="t" l="l"/>
            <a:pathLst>
              <a:path h="4114800" w="5744010">
                <a:moveTo>
                  <a:pt x="5744010" y="0"/>
                </a:moveTo>
                <a:lnTo>
                  <a:pt x="0" y="0"/>
                </a:lnTo>
                <a:lnTo>
                  <a:pt x="0" y="4114800"/>
                </a:lnTo>
                <a:lnTo>
                  <a:pt x="5744010" y="4114800"/>
                </a:lnTo>
                <a:lnTo>
                  <a:pt x="57440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64174">
            <a:off x="15808788" y="351480"/>
            <a:ext cx="2737620" cy="2890001"/>
          </a:xfrm>
          <a:custGeom>
            <a:avLst/>
            <a:gdLst/>
            <a:ahLst/>
            <a:cxnLst/>
            <a:rect r="r" b="b" t="t" l="l"/>
            <a:pathLst>
              <a:path h="2890001" w="2737620">
                <a:moveTo>
                  <a:pt x="2737620" y="0"/>
                </a:moveTo>
                <a:lnTo>
                  <a:pt x="0" y="0"/>
                </a:lnTo>
                <a:lnTo>
                  <a:pt x="0" y="2890002"/>
                </a:lnTo>
                <a:lnTo>
                  <a:pt x="2737620" y="2890002"/>
                </a:lnTo>
                <a:lnTo>
                  <a:pt x="273762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80003" y="5143500"/>
            <a:ext cx="4152008" cy="5385860"/>
          </a:xfrm>
          <a:custGeom>
            <a:avLst/>
            <a:gdLst/>
            <a:ahLst/>
            <a:cxnLst/>
            <a:rect r="r" b="b" t="t" l="l"/>
            <a:pathLst>
              <a:path h="5385860" w="4152008">
                <a:moveTo>
                  <a:pt x="0" y="0"/>
                </a:moveTo>
                <a:lnTo>
                  <a:pt x="4152008" y="0"/>
                </a:lnTo>
                <a:lnTo>
                  <a:pt x="4152008" y="5385860"/>
                </a:lnTo>
                <a:lnTo>
                  <a:pt x="0" y="5385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28313" y="8589321"/>
            <a:ext cx="12494274" cy="3880077"/>
            <a:chOff x="0" y="0"/>
            <a:chExt cx="4900640" cy="15218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00640" cy="1521886"/>
            </a:xfrm>
            <a:custGeom>
              <a:avLst/>
              <a:gdLst/>
              <a:ahLst/>
              <a:cxnLst/>
              <a:rect r="r" b="b" t="t" l="l"/>
              <a:pathLst>
                <a:path h="1521886" w="4900640">
                  <a:moveTo>
                    <a:pt x="2450320" y="0"/>
                  </a:moveTo>
                  <a:cubicBezTo>
                    <a:pt x="1097046" y="0"/>
                    <a:pt x="0" y="340686"/>
                    <a:pt x="0" y="760943"/>
                  </a:cubicBezTo>
                  <a:cubicBezTo>
                    <a:pt x="0" y="1181200"/>
                    <a:pt x="1097046" y="1521886"/>
                    <a:pt x="2450320" y="1521886"/>
                  </a:cubicBezTo>
                  <a:cubicBezTo>
                    <a:pt x="3803595" y="1521886"/>
                    <a:pt x="4900640" y="1181200"/>
                    <a:pt x="4900640" y="760943"/>
                  </a:cubicBezTo>
                  <a:cubicBezTo>
                    <a:pt x="4900640" y="340686"/>
                    <a:pt x="3803595" y="0"/>
                    <a:pt x="2450320" y="0"/>
                  </a:cubicBezTo>
                  <a:close/>
                </a:path>
              </a:pathLst>
            </a:custGeom>
            <a:solidFill>
              <a:srgbClr val="F7B69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459435" y="66477"/>
              <a:ext cx="3981770" cy="1312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279907" y="180373"/>
            <a:ext cx="1014448" cy="993773"/>
          </a:xfrm>
          <a:custGeom>
            <a:avLst/>
            <a:gdLst/>
            <a:ahLst/>
            <a:cxnLst/>
            <a:rect r="r" b="b" t="t" l="l"/>
            <a:pathLst>
              <a:path h="993773" w="1014448">
                <a:moveTo>
                  <a:pt x="0" y="0"/>
                </a:moveTo>
                <a:lnTo>
                  <a:pt x="1014448" y="0"/>
                </a:lnTo>
                <a:lnTo>
                  <a:pt x="1014448" y="993772"/>
                </a:lnTo>
                <a:lnTo>
                  <a:pt x="0" y="9937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53371" y="1174145"/>
            <a:ext cx="681969" cy="668070"/>
          </a:xfrm>
          <a:custGeom>
            <a:avLst/>
            <a:gdLst/>
            <a:ahLst/>
            <a:cxnLst/>
            <a:rect r="r" b="b" t="t" l="l"/>
            <a:pathLst>
              <a:path h="668070" w="681969">
                <a:moveTo>
                  <a:pt x="0" y="0"/>
                </a:moveTo>
                <a:lnTo>
                  <a:pt x="681968" y="0"/>
                </a:lnTo>
                <a:lnTo>
                  <a:pt x="681968" y="668070"/>
                </a:lnTo>
                <a:lnTo>
                  <a:pt x="0" y="668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6187131"/>
            <a:ext cx="2483489" cy="1797175"/>
          </a:xfrm>
          <a:custGeom>
            <a:avLst/>
            <a:gdLst/>
            <a:ahLst/>
            <a:cxnLst/>
            <a:rect r="r" b="b" t="t" l="l"/>
            <a:pathLst>
              <a:path h="1797175" w="2483489">
                <a:moveTo>
                  <a:pt x="0" y="0"/>
                </a:moveTo>
                <a:lnTo>
                  <a:pt x="2483489" y="0"/>
                </a:lnTo>
                <a:lnTo>
                  <a:pt x="2483489" y="1797175"/>
                </a:lnTo>
                <a:lnTo>
                  <a:pt x="0" y="1797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55019" y="6187131"/>
            <a:ext cx="2760657" cy="4114800"/>
          </a:xfrm>
          <a:custGeom>
            <a:avLst/>
            <a:gdLst/>
            <a:ahLst/>
            <a:cxnLst/>
            <a:rect r="r" b="b" t="t" l="l"/>
            <a:pathLst>
              <a:path h="4114800" w="2760657">
                <a:moveTo>
                  <a:pt x="0" y="0"/>
                </a:moveTo>
                <a:lnTo>
                  <a:pt x="2760656" y="0"/>
                </a:lnTo>
                <a:lnTo>
                  <a:pt x="27606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06961" y="663368"/>
            <a:ext cx="676770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9416" y="3374489"/>
            <a:ext cx="13217476" cy="299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4376" indent="-342188" lvl="1">
              <a:lnSpc>
                <a:spcPts val="3930"/>
              </a:lnSpc>
              <a:buFont typeface="Arial"/>
              <a:buChar char="•"/>
            </a:pPr>
            <a:r>
              <a:rPr lang="en-US" sz="31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Investors should target high-demand, high-revenue areas with entire properties and less competition.</a:t>
            </a:r>
          </a:p>
          <a:p>
            <a:pPr algn="l">
              <a:lnSpc>
                <a:spcPts val="3930"/>
              </a:lnSpc>
            </a:pPr>
          </a:p>
          <a:p>
            <a:pPr algn="l" marL="684376" indent="-342188" lvl="1">
              <a:lnSpc>
                <a:spcPts val="3930"/>
              </a:lnSpc>
              <a:buFont typeface="Arial"/>
              <a:buChar char="•"/>
            </a:pPr>
            <a:r>
              <a:rPr lang="en-US" sz="316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Travellers should prioritise review-rich, affordable zones with shared/private rooms, depending on their needs </a:t>
            </a:r>
          </a:p>
          <a:p>
            <a:pPr algn="l">
              <a:lnSpc>
                <a:spcPts val="393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59967" y="5761282"/>
            <a:ext cx="4786029" cy="1806726"/>
          </a:xfrm>
          <a:custGeom>
            <a:avLst/>
            <a:gdLst/>
            <a:ahLst/>
            <a:cxnLst/>
            <a:rect r="r" b="b" t="t" l="l"/>
            <a:pathLst>
              <a:path h="1806726" w="4786029">
                <a:moveTo>
                  <a:pt x="0" y="0"/>
                </a:moveTo>
                <a:lnTo>
                  <a:pt x="4786029" y="0"/>
                </a:lnTo>
                <a:lnTo>
                  <a:pt x="4786029" y="1806725"/>
                </a:lnTo>
                <a:lnTo>
                  <a:pt x="0" y="180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82374" y="5761282"/>
            <a:ext cx="4786029" cy="1806726"/>
          </a:xfrm>
          <a:custGeom>
            <a:avLst/>
            <a:gdLst/>
            <a:ahLst/>
            <a:cxnLst/>
            <a:rect r="r" b="b" t="t" l="l"/>
            <a:pathLst>
              <a:path h="1806726" w="4786029">
                <a:moveTo>
                  <a:pt x="0" y="0"/>
                </a:moveTo>
                <a:lnTo>
                  <a:pt x="4786029" y="0"/>
                </a:lnTo>
                <a:lnTo>
                  <a:pt x="4786029" y="1806725"/>
                </a:lnTo>
                <a:lnTo>
                  <a:pt x="0" y="180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95602" y="5934254"/>
            <a:ext cx="11896796" cy="5039916"/>
          </a:xfrm>
          <a:custGeom>
            <a:avLst/>
            <a:gdLst/>
            <a:ahLst/>
            <a:cxnLst/>
            <a:rect r="r" b="b" t="t" l="l"/>
            <a:pathLst>
              <a:path h="5039916" w="11896796">
                <a:moveTo>
                  <a:pt x="0" y="0"/>
                </a:moveTo>
                <a:lnTo>
                  <a:pt x="11896796" y="0"/>
                </a:lnTo>
                <a:lnTo>
                  <a:pt x="11896796" y="5039915"/>
                </a:lnTo>
                <a:lnTo>
                  <a:pt x="0" y="5039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26542" y="3068352"/>
            <a:ext cx="4152008" cy="5385860"/>
          </a:xfrm>
          <a:custGeom>
            <a:avLst/>
            <a:gdLst/>
            <a:ahLst/>
            <a:cxnLst/>
            <a:rect r="r" b="b" t="t" l="l"/>
            <a:pathLst>
              <a:path h="5385860" w="4152008">
                <a:moveTo>
                  <a:pt x="0" y="0"/>
                </a:moveTo>
                <a:lnTo>
                  <a:pt x="4152008" y="0"/>
                </a:lnTo>
                <a:lnTo>
                  <a:pt x="4152008" y="5385859"/>
                </a:lnTo>
                <a:lnTo>
                  <a:pt x="0" y="5385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11548" y="2837549"/>
            <a:ext cx="4152008" cy="5385860"/>
          </a:xfrm>
          <a:custGeom>
            <a:avLst/>
            <a:gdLst/>
            <a:ahLst/>
            <a:cxnLst/>
            <a:rect r="r" b="b" t="t" l="l"/>
            <a:pathLst>
              <a:path h="5385860" w="4152008">
                <a:moveTo>
                  <a:pt x="0" y="0"/>
                </a:moveTo>
                <a:lnTo>
                  <a:pt x="4152008" y="0"/>
                </a:lnTo>
                <a:lnTo>
                  <a:pt x="4152008" y="5385860"/>
                </a:lnTo>
                <a:lnTo>
                  <a:pt x="0" y="5385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868682">
            <a:off x="-4368248" y="8001775"/>
            <a:ext cx="10455476" cy="3880077"/>
            <a:chOff x="0" y="0"/>
            <a:chExt cx="4100961" cy="15218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00961" cy="1521886"/>
            </a:xfrm>
            <a:custGeom>
              <a:avLst/>
              <a:gdLst/>
              <a:ahLst/>
              <a:cxnLst/>
              <a:rect r="r" b="b" t="t" l="l"/>
              <a:pathLst>
                <a:path h="1521886" w="4100961">
                  <a:moveTo>
                    <a:pt x="2050480" y="0"/>
                  </a:moveTo>
                  <a:cubicBezTo>
                    <a:pt x="918031" y="0"/>
                    <a:pt x="0" y="340686"/>
                    <a:pt x="0" y="760943"/>
                  </a:cubicBezTo>
                  <a:cubicBezTo>
                    <a:pt x="0" y="1181200"/>
                    <a:pt x="918031" y="1521886"/>
                    <a:pt x="2050480" y="1521886"/>
                  </a:cubicBezTo>
                  <a:cubicBezTo>
                    <a:pt x="3182929" y="1521886"/>
                    <a:pt x="4100961" y="1181200"/>
                    <a:pt x="4100961" y="760943"/>
                  </a:cubicBezTo>
                  <a:cubicBezTo>
                    <a:pt x="4100961" y="340686"/>
                    <a:pt x="3182929" y="0"/>
                    <a:pt x="2050480" y="0"/>
                  </a:cubicBezTo>
                  <a:close/>
                </a:path>
              </a:pathLst>
            </a:custGeom>
            <a:solidFill>
              <a:srgbClr val="F7B69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4465" y="66477"/>
              <a:ext cx="3332031" cy="1312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786411">
            <a:off x="12184247" y="7891346"/>
            <a:ext cx="10455476" cy="3880077"/>
            <a:chOff x="0" y="0"/>
            <a:chExt cx="4100961" cy="15218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00961" cy="1521886"/>
            </a:xfrm>
            <a:custGeom>
              <a:avLst/>
              <a:gdLst/>
              <a:ahLst/>
              <a:cxnLst/>
              <a:rect r="r" b="b" t="t" l="l"/>
              <a:pathLst>
                <a:path h="1521886" w="4100961">
                  <a:moveTo>
                    <a:pt x="2050480" y="0"/>
                  </a:moveTo>
                  <a:cubicBezTo>
                    <a:pt x="918031" y="0"/>
                    <a:pt x="0" y="340686"/>
                    <a:pt x="0" y="760943"/>
                  </a:cubicBezTo>
                  <a:cubicBezTo>
                    <a:pt x="0" y="1181200"/>
                    <a:pt x="918031" y="1521886"/>
                    <a:pt x="2050480" y="1521886"/>
                  </a:cubicBezTo>
                  <a:cubicBezTo>
                    <a:pt x="3182929" y="1521886"/>
                    <a:pt x="4100961" y="1181200"/>
                    <a:pt x="4100961" y="760943"/>
                  </a:cubicBezTo>
                  <a:cubicBezTo>
                    <a:pt x="4100961" y="340686"/>
                    <a:pt x="3182929" y="0"/>
                    <a:pt x="2050480" y="0"/>
                  </a:cubicBezTo>
                  <a:close/>
                </a:path>
              </a:pathLst>
            </a:custGeom>
            <a:solidFill>
              <a:srgbClr val="F7B69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384465" y="66477"/>
              <a:ext cx="3332031" cy="1312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952485" y="4183818"/>
            <a:ext cx="3306815" cy="6103182"/>
          </a:xfrm>
          <a:custGeom>
            <a:avLst/>
            <a:gdLst/>
            <a:ahLst/>
            <a:cxnLst/>
            <a:rect r="r" b="b" t="t" l="l"/>
            <a:pathLst>
              <a:path h="6103182" w="3306815">
                <a:moveTo>
                  <a:pt x="0" y="0"/>
                </a:moveTo>
                <a:lnTo>
                  <a:pt x="3306815" y="0"/>
                </a:lnTo>
                <a:lnTo>
                  <a:pt x="3306815" y="6103182"/>
                </a:lnTo>
                <a:lnTo>
                  <a:pt x="0" y="6103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537221" y="2652622"/>
            <a:ext cx="7455600" cy="171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4042"/>
              </a:lnSpc>
              <a:spcBef>
                <a:spcPct val="0"/>
              </a:spcBef>
            </a:pPr>
            <a:r>
              <a:rPr lang="en-US" sz="10030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Thank You 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-1098988">
            <a:off x="-786426" y="-1306542"/>
            <a:ext cx="5744010" cy="4114800"/>
          </a:xfrm>
          <a:custGeom>
            <a:avLst/>
            <a:gdLst/>
            <a:ahLst/>
            <a:cxnLst/>
            <a:rect r="r" b="b" t="t" l="l"/>
            <a:pathLst>
              <a:path h="4114800" w="5744010">
                <a:moveTo>
                  <a:pt x="5744010" y="0"/>
                </a:moveTo>
                <a:lnTo>
                  <a:pt x="0" y="0"/>
                </a:lnTo>
                <a:lnTo>
                  <a:pt x="0" y="4114800"/>
                </a:lnTo>
                <a:lnTo>
                  <a:pt x="5744010" y="4114800"/>
                </a:lnTo>
                <a:lnTo>
                  <a:pt x="574401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067381">
            <a:off x="13318681" y="-1287298"/>
            <a:ext cx="5744010" cy="4114800"/>
          </a:xfrm>
          <a:custGeom>
            <a:avLst/>
            <a:gdLst/>
            <a:ahLst/>
            <a:cxnLst/>
            <a:rect r="r" b="b" t="t" l="l"/>
            <a:pathLst>
              <a:path h="4114800" w="5744010">
                <a:moveTo>
                  <a:pt x="0" y="0"/>
                </a:moveTo>
                <a:lnTo>
                  <a:pt x="5744010" y="0"/>
                </a:lnTo>
                <a:lnTo>
                  <a:pt x="5744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01728" y="2419088"/>
            <a:ext cx="1951450" cy="1617930"/>
          </a:xfrm>
          <a:custGeom>
            <a:avLst/>
            <a:gdLst/>
            <a:ahLst/>
            <a:cxnLst/>
            <a:rect r="r" b="b" t="t" l="l"/>
            <a:pathLst>
              <a:path h="1617930" w="1951450">
                <a:moveTo>
                  <a:pt x="0" y="0"/>
                </a:moveTo>
                <a:lnTo>
                  <a:pt x="1951450" y="0"/>
                </a:lnTo>
                <a:lnTo>
                  <a:pt x="1951450" y="1617930"/>
                </a:lnTo>
                <a:lnTo>
                  <a:pt x="0" y="1617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2234822" y="2565888"/>
            <a:ext cx="1951450" cy="1617930"/>
          </a:xfrm>
          <a:custGeom>
            <a:avLst/>
            <a:gdLst/>
            <a:ahLst/>
            <a:cxnLst/>
            <a:rect r="r" b="b" t="t" l="l"/>
            <a:pathLst>
              <a:path h="1617930" w="1951450">
                <a:moveTo>
                  <a:pt x="1951450" y="0"/>
                </a:moveTo>
                <a:lnTo>
                  <a:pt x="0" y="0"/>
                </a:lnTo>
                <a:lnTo>
                  <a:pt x="0" y="1617930"/>
                </a:lnTo>
                <a:lnTo>
                  <a:pt x="1951450" y="1617930"/>
                </a:lnTo>
                <a:lnTo>
                  <a:pt x="195145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254573" y="8144639"/>
            <a:ext cx="2483489" cy="1797175"/>
          </a:xfrm>
          <a:custGeom>
            <a:avLst/>
            <a:gdLst/>
            <a:ahLst/>
            <a:cxnLst/>
            <a:rect r="r" b="b" t="t" l="l"/>
            <a:pathLst>
              <a:path h="1797175" w="2483489">
                <a:moveTo>
                  <a:pt x="0" y="0"/>
                </a:moveTo>
                <a:lnTo>
                  <a:pt x="2483489" y="0"/>
                </a:lnTo>
                <a:lnTo>
                  <a:pt x="2483489" y="1797174"/>
                </a:lnTo>
                <a:lnTo>
                  <a:pt x="0" y="1797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-1454789" y="8223409"/>
            <a:ext cx="2483489" cy="1797175"/>
          </a:xfrm>
          <a:custGeom>
            <a:avLst/>
            <a:gdLst/>
            <a:ahLst/>
            <a:cxnLst/>
            <a:rect r="r" b="b" t="t" l="l"/>
            <a:pathLst>
              <a:path h="1797175" w="2483489">
                <a:moveTo>
                  <a:pt x="2483489" y="0"/>
                </a:moveTo>
                <a:lnTo>
                  <a:pt x="0" y="0"/>
                </a:lnTo>
                <a:lnTo>
                  <a:pt x="0" y="1797175"/>
                </a:lnTo>
                <a:lnTo>
                  <a:pt x="2483489" y="1797175"/>
                </a:lnTo>
                <a:lnTo>
                  <a:pt x="248348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68380" y="4215696"/>
            <a:ext cx="5507435" cy="5986342"/>
          </a:xfrm>
          <a:custGeom>
            <a:avLst/>
            <a:gdLst/>
            <a:ahLst/>
            <a:cxnLst/>
            <a:rect r="r" b="b" t="t" l="l"/>
            <a:pathLst>
              <a:path h="5986342" w="5507435">
                <a:moveTo>
                  <a:pt x="0" y="0"/>
                </a:moveTo>
                <a:lnTo>
                  <a:pt x="5507435" y="0"/>
                </a:lnTo>
                <a:lnTo>
                  <a:pt x="5507435" y="5986343"/>
                </a:lnTo>
                <a:lnTo>
                  <a:pt x="0" y="598634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54789" y="8070286"/>
            <a:ext cx="10623392" cy="2769164"/>
          </a:xfrm>
          <a:custGeom>
            <a:avLst/>
            <a:gdLst/>
            <a:ahLst/>
            <a:cxnLst/>
            <a:rect r="r" b="b" t="t" l="l"/>
            <a:pathLst>
              <a:path h="2769164" w="10623392">
                <a:moveTo>
                  <a:pt x="0" y="0"/>
                </a:moveTo>
                <a:lnTo>
                  <a:pt x="10623392" y="0"/>
                </a:lnTo>
                <a:lnTo>
                  <a:pt x="10623392" y="2769164"/>
                </a:lnTo>
                <a:lnTo>
                  <a:pt x="0" y="2769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611128">
            <a:off x="4463482" y="9226641"/>
            <a:ext cx="15570835" cy="5778411"/>
            <a:chOff x="0" y="0"/>
            <a:chExt cx="4100961" cy="15218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0961" cy="1521886"/>
            </a:xfrm>
            <a:custGeom>
              <a:avLst/>
              <a:gdLst/>
              <a:ahLst/>
              <a:cxnLst/>
              <a:rect r="r" b="b" t="t" l="l"/>
              <a:pathLst>
                <a:path h="1521886" w="4100961">
                  <a:moveTo>
                    <a:pt x="2050480" y="0"/>
                  </a:moveTo>
                  <a:cubicBezTo>
                    <a:pt x="918031" y="0"/>
                    <a:pt x="0" y="340686"/>
                    <a:pt x="0" y="760943"/>
                  </a:cubicBezTo>
                  <a:cubicBezTo>
                    <a:pt x="0" y="1181200"/>
                    <a:pt x="918031" y="1521886"/>
                    <a:pt x="2050480" y="1521886"/>
                  </a:cubicBezTo>
                  <a:cubicBezTo>
                    <a:pt x="3182929" y="1521886"/>
                    <a:pt x="4100961" y="1181200"/>
                    <a:pt x="4100961" y="760943"/>
                  </a:cubicBezTo>
                  <a:cubicBezTo>
                    <a:pt x="4100961" y="340686"/>
                    <a:pt x="3182929" y="0"/>
                    <a:pt x="2050480" y="0"/>
                  </a:cubicBezTo>
                  <a:close/>
                </a:path>
              </a:pathLst>
            </a:custGeom>
            <a:solidFill>
              <a:srgbClr val="CE342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384465" y="66477"/>
              <a:ext cx="3332031" cy="1312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7883187" y="544033"/>
            <a:ext cx="1631017" cy="969334"/>
          </a:xfrm>
          <a:custGeom>
            <a:avLst/>
            <a:gdLst/>
            <a:ahLst/>
            <a:cxnLst/>
            <a:rect r="r" b="b" t="t" l="l"/>
            <a:pathLst>
              <a:path h="969334" w="1631017">
                <a:moveTo>
                  <a:pt x="1631017" y="0"/>
                </a:moveTo>
                <a:lnTo>
                  <a:pt x="0" y="0"/>
                </a:lnTo>
                <a:lnTo>
                  <a:pt x="0" y="969334"/>
                </a:lnTo>
                <a:lnTo>
                  <a:pt x="1631017" y="969334"/>
                </a:lnTo>
                <a:lnTo>
                  <a:pt x="16310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3552" y="5143500"/>
            <a:ext cx="2483489" cy="1797175"/>
          </a:xfrm>
          <a:custGeom>
            <a:avLst/>
            <a:gdLst/>
            <a:ahLst/>
            <a:cxnLst/>
            <a:rect r="r" b="b" t="t" l="l"/>
            <a:pathLst>
              <a:path h="1797175" w="2483489">
                <a:moveTo>
                  <a:pt x="0" y="0"/>
                </a:moveTo>
                <a:lnTo>
                  <a:pt x="2483489" y="0"/>
                </a:lnTo>
                <a:lnTo>
                  <a:pt x="2483489" y="1797175"/>
                </a:lnTo>
                <a:lnTo>
                  <a:pt x="0" y="1797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454789" y="-401227"/>
            <a:ext cx="2483489" cy="1797175"/>
          </a:xfrm>
          <a:custGeom>
            <a:avLst/>
            <a:gdLst/>
            <a:ahLst/>
            <a:cxnLst/>
            <a:rect r="r" b="b" t="t" l="l"/>
            <a:pathLst>
              <a:path h="1797175" w="2483489">
                <a:moveTo>
                  <a:pt x="2483489" y="0"/>
                </a:moveTo>
                <a:lnTo>
                  <a:pt x="0" y="0"/>
                </a:lnTo>
                <a:lnTo>
                  <a:pt x="0" y="1797175"/>
                </a:lnTo>
                <a:lnTo>
                  <a:pt x="2483489" y="1797175"/>
                </a:lnTo>
                <a:lnTo>
                  <a:pt x="24834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19459" y="65539"/>
            <a:ext cx="968541" cy="2539681"/>
          </a:xfrm>
          <a:custGeom>
            <a:avLst/>
            <a:gdLst/>
            <a:ahLst/>
            <a:cxnLst/>
            <a:rect r="r" b="b" t="t" l="l"/>
            <a:pathLst>
              <a:path h="2539681" w="968541">
                <a:moveTo>
                  <a:pt x="0" y="0"/>
                </a:moveTo>
                <a:lnTo>
                  <a:pt x="968541" y="0"/>
                </a:lnTo>
                <a:lnTo>
                  <a:pt x="968541" y="2539681"/>
                </a:lnTo>
                <a:lnTo>
                  <a:pt x="0" y="2539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60895" y="65539"/>
            <a:ext cx="758564" cy="1989085"/>
          </a:xfrm>
          <a:custGeom>
            <a:avLst/>
            <a:gdLst/>
            <a:ahLst/>
            <a:cxnLst/>
            <a:rect r="r" b="b" t="t" l="l"/>
            <a:pathLst>
              <a:path h="1989085" w="758564">
                <a:moveTo>
                  <a:pt x="0" y="0"/>
                </a:moveTo>
                <a:lnTo>
                  <a:pt x="758564" y="0"/>
                </a:lnTo>
                <a:lnTo>
                  <a:pt x="758564" y="1989085"/>
                </a:lnTo>
                <a:lnTo>
                  <a:pt x="0" y="1989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98331" y="2605220"/>
            <a:ext cx="953259" cy="790339"/>
          </a:xfrm>
          <a:custGeom>
            <a:avLst/>
            <a:gdLst/>
            <a:ahLst/>
            <a:cxnLst/>
            <a:rect r="r" b="b" t="t" l="l"/>
            <a:pathLst>
              <a:path h="790339" w="953259">
                <a:moveTo>
                  <a:pt x="0" y="0"/>
                </a:moveTo>
                <a:lnTo>
                  <a:pt x="953260" y="0"/>
                </a:lnTo>
                <a:lnTo>
                  <a:pt x="953260" y="790339"/>
                </a:lnTo>
                <a:lnTo>
                  <a:pt x="0" y="7903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21779" y="543068"/>
            <a:ext cx="6061408" cy="1193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5"/>
              </a:lnSpc>
              <a:spcBef>
                <a:spcPct val="0"/>
              </a:spcBef>
            </a:pPr>
            <a:r>
              <a:rPr lang="en-US" sz="6996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Introdcution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1400" y="6951193"/>
            <a:ext cx="2153863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7. 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56907" y="3036838"/>
            <a:ext cx="10945085" cy="471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3"/>
              </a:lnSpc>
            </a:pPr>
            <a:r>
              <a:rPr lang="en-US" sz="31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Hong Kong is a famous global city and a major destination for Travellers looking for adventure, culture, and business.</a:t>
            </a:r>
          </a:p>
          <a:p>
            <a:pPr algn="just">
              <a:lnSpc>
                <a:spcPts val="4653"/>
              </a:lnSpc>
            </a:pPr>
          </a:p>
          <a:p>
            <a:pPr algn="just">
              <a:lnSpc>
                <a:spcPts val="4653"/>
              </a:lnSpc>
            </a:pPr>
            <a:r>
              <a:rPr lang="en-US" sz="31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People want to start a new life, work, or study. Because so many people are always looking for a place to stay, the property rental market is very active.</a:t>
            </a:r>
          </a:p>
          <a:p>
            <a:pPr algn="just">
              <a:lnSpc>
                <a:spcPts val="4653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187804" y="4598012"/>
            <a:ext cx="2071496" cy="5155306"/>
          </a:xfrm>
          <a:custGeom>
            <a:avLst/>
            <a:gdLst/>
            <a:ahLst/>
            <a:cxnLst/>
            <a:rect r="r" b="b" t="t" l="l"/>
            <a:pathLst>
              <a:path h="5155306" w="2071496">
                <a:moveTo>
                  <a:pt x="0" y="0"/>
                </a:moveTo>
                <a:lnTo>
                  <a:pt x="2071496" y="0"/>
                </a:lnTo>
                <a:lnTo>
                  <a:pt x="2071496" y="5155306"/>
                </a:lnTo>
                <a:lnTo>
                  <a:pt x="0" y="51553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4262" y="2381178"/>
            <a:ext cx="2786091" cy="8150797"/>
          </a:xfrm>
          <a:custGeom>
            <a:avLst/>
            <a:gdLst/>
            <a:ahLst/>
            <a:cxnLst/>
            <a:rect r="r" b="b" t="t" l="l"/>
            <a:pathLst>
              <a:path h="8150797" w="2786091">
                <a:moveTo>
                  <a:pt x="0" y="0"/>
                </a:moveTo>
                <a:lnTo>
                  <a:pt x="2786091" y="0"/>
                </a:lnTo>
                <a:lnTo>
                  <a:pt x="2786091" y="8150797"/>
                </a:lnTo>
                <a:lnTo>
                  <a:pt x="0" y="8150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37700" y="6208796"/>
            <a:ext cx="3316846" cy="2810274"/>
          </a:xfrm>
          <a:custGeom>
            <a:avLst/>
            <a:gdLst/>
            <a:ahLst/>
            <a:cxnLst/>
            <a:rect r="r" b="b" t="t" l="l"/>
            <a:pathLst>
              <a:path h="2810274" w="3316846">
                <a:moveTo>
                  <a:pt x="0" y="0"/>
                </a:moveTo>
                <a:lnTo>
                  <a:pt x="3316847" y="0"/>
                </a:lnTo>
                <a:lnTo>
                  <a:pt x="3316847" y="2810273"/>
                </a:lnTo>
                <a:lnTo>
                  <a:pt x="0" y="2810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611128">
            <a:off x="4865286" y="9122803"/>
            <a:ext cx="15570835" cy="5778411"/>
            <a:chOff x="0" y="0"/>
            <a:chExt cx="4100961" cy="15218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00961" cy="1521886"/>
            </a:xfrm>
            <a:custGeom>
              <a:avLst/>
              <a:gdLst/>
              <a:ahLst/>
              <a:cxnLst/>
              <a:rect r="r" b="b" t="t" l="l"/>
              <a:pathLst>
                <a:path h="1521886" w="4100961">
                  <a:moveTo>
                    <a:pt x="2050480" y="0"/>
                  </a:moveTo>
                  <a:cubicBezTo>
                    <a:pt x="918031" y="0"/>
                    <a:pt x="0" y="340686"/>
                    <a:pt x="0" y="760943"/>
                  </a:cubicBezTo>
                  <a:cubicBezTo>
                    <a:pt x="0" y="1181200"/>
                    <a:pt x="918031" y="1521886"/>
                    <a:pt x="2050480" y="1521886"/>
                  </a:cubicBezTo>
                  <a:cubicBezTo>
                    <a:pt x="3182929" y="1521886"/>
                    <a:pt x="4100961" y="1181200"/>
                    <a:pt x="4100961" y="760943"/>
                  </a:cubicBezTo>
                  <a:cubicBezTo>
                    <a:pt x="4100961" y="340686"/>
                    <a:pt x="3182929" y="0"/>
                    <a:pt x="2050480" y="0"/>
                  </a:cubicBezTo>
                  <a:close/>
                </a:path>
              </a:pathLst>
            </a:custGeom>
            <a:solidFill>
              <a:srgbClr val="B51F0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4465" y="66477"/>
              <a:ext cx="3332031" cy="1312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266182" y="688861"/>
            <a:ext cx="1372532" cy="1367541"/>
          </a:xfrm>
          <a:custGeom>
            <a:avLst/>
            <a:gdLst/>
            <a:ahLst/>
            <a:cxnLst/>
            <a:rect r="r" b="b" t="t" l="l"/>
            <a:pathLst>
              <a:path h="1367541" w="1372532">
                <a:moveTo>
                  <a:pt x="0" y="0"/>
                </a:moveTo>
                <a:lnTo>
                  <a:pt x="1372532" y="0"/>
                </a:lnTo>
                <a:lnTo>
                  <a:pt x="1372532" y="1367541"/>
                </a:lnTo>
                <a:lnTo>
                  <a:pt x="0" y="1367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726564" y="-484371"/>
            <a:ext cx="4316392" cy="4300205"/>
          </a:xfrm>
          <a:custGeom>
            <a:avLst/>
            <a:gdLst/>
            <a:ahLst/>
            <a:cxnLst/>
            <a:rect r="r" b="b" t="t" l="l"/>
            <a:pathLst>
              <a:path h="4300205" w="4316392">
                <a:moveTo>
                  <a:pt x="4316391" y="0"/>
                </a:moveTo>
                <a:lnTo>
                  <a:pt x="0" y="0"/>
                </a:lnTo>
                <a:lnTo>
                  <a:pt x="0" y="4300205"/>
                </a:lnTo>
                <a:lnTo>
                  <a:pt x="4316391" y="4300205"/>
                </a:lnTo>
                <a:lnTo>
                  <a:pt x="4316391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58811" y="1187294"/>
            <a:ext cx="2284113" cy="119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5"/>
              </a:lnSpc>
              <a:spcBef>
                <a:spcPct val="0"/>
              </a:spcBef>
            </a:pPr>
            <a:r>
              <a:rPr lang="en-US" sz="6996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Aim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3652" y="1961152"/>
            <a:ext cx="13991850" cy="681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1"/>
              </a:lnSpc>
            </a:pPr>
          </a:p>
          <a:p>
            <a:pPr algn="l" marL="765133" indent="-382566" lvl="1">
              <a:lnSpc>
                <a:spcPts val="8859"/>
              </a:lnSpc>
              <a:buFont typeface="Arial"/>
              <a:buChar char="•"/>
            </a:pPr>
            <a:r>
              <a:rPr lang="en-US" sz="35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Which neighbourhoods offer the highest revenue potential?</a:t>
            </a:r>
          </a:p>
          <a:p>
            <a:pPr algn="l" marL="765133" indent="-382566" lvl="1">
              <a:lnSpc>
                <a:spcPts val="8859"/>
              </a:lnSpc>
              <a:buFont typeface="Arial"/>
              <a:buChar char="•"/>
            </a:pPr>
            <a:r>
              <a:rPr lang="en-US" sz="35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Which property types are most expensive and profitable?</a:t>
            </a:r>
          </a:p>
          <a:p>
            <a:pPr algn="l" marL="765133" indent="-382566" lvl="1">
              <a:lnSpc>
                <a:spcPts val="8859"/>
              </a:lnSpc>
              <a:buFont typeface="Arial"/>
              <a:buChar char="•"/>
            </a:pPr>
            <a:r>
              <a:rPr lang="en-US" sz="35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Where are the highest-rated listings located?</a:t>
            </a:r>
          </a:p>
          <a:p>
            <a:pPr algn="l" marL="765133" indent="-382566" lvl="1">
              <a:lnSpc>
                <a:spcPts val="8859"/>
              </a:lnSpc>
              <a:buFont typeface="Arial"/>
              <a:buChar char="•"/>
            </a:pPr>
            <a:r>
              <a:rPr lang="en-US" sz="35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are the cheapest options for budget travellers?</a:t>
            </a:r>
          </a:p>
          <a:p>
            <a:pPr algn="l">
              <a:lnSpc>
                <a:spcPts val="46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813438">
            <a:off x="-2341350" y="-1674935"/>
            <a:ext cx="5744010" cy="4114800"/>
          </a:xfrm>
          <a:custGeom>
            <a:avLst/>
            <a:gdLst/>
            <a:ahLst/>
            <a:cxnLst/>
            <a:rect r="r" b="b" t="t" l="l"/>
            <a:pathLst>
              <a:path h="4114800" w="5744010">
                <a:moveTo>
                  <a:pt x="5744011" y="0"/>
                </a:moveTo>
                <a:lnTo>
                  <a:pt x="0" y="0"/>
                </a:lnTo>
                <a:lnTo>
                  <a:pt x="0" y="4114800"/>
                </a:lnTo>
                <a:lnTo>
                  <a:pt x="5744011" y="4114800"/>
                </a:lnTo>
                <a:lnTo>
                  <a:pt x="57440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902287">
            <a:off x="-4685750" y="687848"/>
            <a:ext cx="5744010" cy="4114800"/>
          </a:xfrm>
          <a:custGeom>
            <a:avLst/>
            <a:gdLst/>
            <a:ahLst/>
            <a:cxnLst/>
            <a:rect r="r" b="b" t="t" l="l"/>
            <a:pathLst>
              <a:path h="4114800" w="5744010">
                <a:moveTo>
                  <a:pt x="5744011" y="0"/>
                </a:moveTo>
                <a:lnTo>
                  <a:pt x="0" y="0"/>
                </a:lnTo>
                <a:lnTo>
                  <a:pt x="0" y="4114800"/>
                </a:lnTo>
                <a:lnTo>
                  <a:pt x="5744011" y="4114800"/>
                </a:lnTo>
                <a:lnTo>
                  <a:pt x="57440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64174">
            <a:off x="9623754" y="485227"/>
            <a:ext cx="1415819" cy="1494627"/>
          </a:xfrm>
          <a:custGeom>
            <a:avLst/>
            <a:gdLst/>
            <a:ahLst/>
            <a:cxnLst/>
            <a:rect r="r" b="b" t="t" l="l"/>
            <a:pathLst>
              <a:path h="1494627" w="1415819">
                <a:moveTo>
                  <a:pt x="1415819" y="0"/>
                </a:moveTo>
                <a:lnTo>
                  <a:pt x="0" y="0"/>
                </a:lnTo>
                <a:lnTo>
                  <a:pt x="0" y="1494627"/>
                </a:lnTo>
                <a:lnTo>
                  <a:pt x="1415819" y="1494627"/>
                </a:lnTo>
                <a:lnTo>
                  <a:pt x="141581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76004" y="5143500"/>
            <a:ext cx="4152008" cy="5385860"/>
          </a:xfrm>
          <a:custGeom>
            <a:avLst/>
            <a:gdLst/>
            <a:ahLst/>
            <a:cxnLst/>
            <a:rect r="r" b="b" t="t" l="l"/>
            <a:pathLst>
              <a:path h="5385860" w="4152008">
                <a:moveTo>
                  <a:pt x="0" y="0"/>
                </a:moveTo>
                <a:lnTo>
                  <a:pt x="4152008" y="0"/>
                </a:lnTo>
                <a:lnTo>
                  <a:pt x="4152008" y="5385860"/>
                </a:lnTo>
                <a:lnTo>
                  <a:pt x="0" y="5385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31664" y="9129298"/>
            <a:ext cx="10978586" cy="3409382"/>
            <a:chOff x="0" y="0"/>
            <a:chExt cx="4900640" cy="15218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00640" cy="1521886"/>
            </a:xfrm>
            <a:custGeom>
              <a:avLst/>
              <a:gdLst/>
              <a:ahLst/>
              <a:cxnLst/>
              <a:rect r="r" b="b" t="t" l="l"/>
              <a:pathLst>
                <a:path h="1521886" w="4900640">
                  <a:moveTo>
                    <a:pt x="2450320" y="0"/>
                  </a:moveTo>
                  <a:cubicBezTo>
                    <a:pt x="1097046" y="0"/>
                    <a:pt x="0" y="340686"/>
                    <a:pt x="0" y="760943"/>
                  </a:cubicBezTo>
                  <a:cubicBezTo>
                    <a:pt x="0" y="1181200"/>
                    <a:pt x="1097046" y="1521886"/>
                    <a:pt x="2450320" y="1521886"/>
                  </a:cubicBezTo>
                  <a:cubicBezTo>
                    <a:pt x="3803595" y="1521886"/>
                    <a:pt x="4900640" y="1181200"/>
                    <a:pt x="4900640" y="760943"/>
                  </a:cubicBezTo>
                  <a:cubicBezTo>
                    <a:pt x="4900640" y="340686"/>
                    <a:pt x="3803595" y="0"/>
                    <a:pt x="2450320" y="0"/>
                  </a:cubicBezTo>
                  <a:close/>
                </a:path>
              </a:pathLst>
            </a:custGeom>
            <a:solidFill>
              <a:srgbClr val="F7B69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459435" y="66477"/>
              <a:ext cx="3981770" cy="1312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730663" y="6707431"/>
            <a:ext cx="2483489" cy="1797175"/>
          </a:xfrm>
          <a:custGeom>
            <a:avLst/>
            <a:gdLst/>
            <a:ahLst/>
            <a:cxnLst/>
            <a:rect r="r" b="b" t="t" l="l"/>
            <a:pathLst>
              <a:path h="1797175" w="2483489">
                <a:moveTo>
                  <a:pt x="0" y="0"/>
                </a:moveTo>
                <a:lnTo>
                  <a:pt x="2483489" y="0"/>
                </a:lnTo>
                <a:lnTo>
                  <a:pt x="2483489" y="1797175"/>
                </a:lnTo>
                <a:lnTo>
                  <a:pt x="0" y="1797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28595" y="7018519"/>
            <a:ext cx="3326381" cy="3615631"/>
          </a:xfrm>
          <a:custGeom>
            <a:avLst/>
            <a:gdLst/>
            <a:ahLst/>
            <a:cxnLst/>
            <a:rect r="r" b="b" t="t" l="l"/>
            <a:pathLst>
              <a:path h="3615631" w="3326381">
                <a:moveTo>
                  <a:pt x="0" y="0"/>
                </a:moveTo>
                <a:lnTo>
                  <a:pt x="3326381" y="0"/>
                </a:lnTo>
                <a:lnTo>
                  <a:pt x="3326381" y="3615632"/>
                </a:lnTo>
                <a:lnTo>
                  <a:pt x="0" y="3615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7922" y="7018519"/>
            <a:ext cx="2425760" cy="3615631"/>
          </a:xfrm>
          <a:custGeom>
            <a:avLst/>
            <a:gdLst/>
            <a:ahLst/>
            <a:cxnLst/>
            <a:rect r="r" b="b" t="t" l="l"/>
            <a:pathLst>
              <a:path h="3615631" w="2425760">
                <a:moveTo>
                  <a:pt x="0" y="0"/>
                </a:moveTo>
                <a:lnTo>
                  <a:pt x="2425760" y="0"/>
                </a:lnTo>
                <a:lnTo>
                  <a:pt x="2425760" y="3615632"/>
                </a:lnTo>
                <a:lnTo>
                  <a:pt x="0" y="36156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79431" y="874462"/>
            <a:ext cx="4838256" cy="119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5"/>
              </a:lnSpc>
              <a:spcBef>
                <a:spcPct val="0"/>
              </a:spcBef>
            </a:pPr>
            <a:r>
              <a:rPr lang="en-US" sz="6996" strike="noStrike" u="none">
                <a:solidFill>
                  <a:srgbClr val="B51F09"/>
                </a:solidFill>
                <a:latin typeface="字由文艺黑"/>
                <a:ea typeface="字由文艺黑"/>
                <a:cs typeface="字由文艺黑"/>
                <a:sym typeface="字由文艺黑"/>
              </a:rPr>
              <a:t>Audience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53364" y="3035400"/>
            <a:ext cx="14147437" cy="439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005" indent="-307003" lvl="1">
              <a:lnSpc>
                <a:spcPts val="7109"/>
              </a:lnSpc>
              <a:buFont typeface="Arial"/>
              <a:buChar char="•"/>
            </a:pPr>
            <a:r>
              <a:rPr lang="en-US" b="true" sz="284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 Estate Agencies &amp; Investors:</a:t>
            </a:r>
            <a:r>
              <a:rPr lang="en-US" sz="28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Seeking to allocate resources efficiently.</a:t>
            </a:r>
          </a:p>
          <a:p>
            <a:pPr algn="l" marL="614005" indent="-307003" lvl="1">
              <a:lnSpc>
                <a:spcPts val="7109"/>
              </a:lnSpc>
              <a:buFont typeface="Arial"/>
              <a:buChar char="•"/>
            </a:pPr>
            <a:r>
              <a:rPr lang="en-US" b="true" sz="284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Property Managers:</a:t>
            </a:r>
            <a:r>
              <a:rPr lang="en-US" sz="28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Interested in maximizing rental income.</a:t>
            </a:r>
          </a:p>
          <a:p>
            <a:pPr algn="l" marL="614005" indent="-307003" lvl="1">
              <a:lnSpc>
                <a:spcPts val="7109"/>
              </a:lnSpc>
              <a:buFont typeface="Arial"/>
              <a:buChar char="•"/>
            </a:pPr>
            <a:r>
              <a:rPr lang="en-US" b="true" sz="284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Travelers:</a:t>
            </a:r>
            <a:r>
              <a:rPr lang="en-US" sz="28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Looking for affordable and highly-rated accommodations.</a:t>
            </a:r>
          </a:p>
          <a:p>
            <a:pPr algn="l" marL="614005" indent="-307003" lvl="1">
              <a:lnSpc>
                <a:spcPts val="7109"/>
              </a:lnSpc>
              <a:buFont typeface="Arial"/>
              <a:buChar char="•"/>
            </a:pPr>
            <a:r>
              <a:rPr lang="en-US" b="true" sz="284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Analysts: </a:t>
            </a:r>
            <a:r>
              <a:rPr lang="en-US" sz="28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Studying trends in Hong Kong's short-term rental market.</a:t>
            </a:r>
          </a:p>
          <a:p>
            <a:pPr algn="l">
              <a:lnSpc>
                <a:spcPts val="710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7246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37030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61395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26579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4417029" y="0"/>
                </a:moveTo>
                <a:lnTo>
                  <a:pt x="0" y="0"/>
                </a:lnTo>
                <a:lnTo>
                  <a:pt x="0" y="3566015"/>
                </a:lnTo>
                <a:lnTo>
                  <a:pt x="4417029" y="3566015"/>
                </a:lnTo>
                <a:lnTo>
                  <a:pt x="441702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75543" y="1920999"/>
            <a:ext cx="10211361" cy="7300988"/>
          </a:xfrm>
          <a:custGeom>
            <a:avLst/>
            <a:gdLst/>
            <a:ahLst/>
            <a:cxnLst/>
            <a:rect r="r" b="b" t="t" l="l"/>
            <a:pathLst>
              <a:path h="7300988" w="10211361">
                <a:moveTo>
                  <a:pt x="0" y="0"/>
                </a:moveTo>
                <a:lnTo>
                  <a:pt x="10211361" y="0"/>
                </a:lnTo>
                <a:lnTo>
                  <a:pt x="10211361" y="7300988"/>
                </a:lnTo>
                <a:lnTo>
                  <a:pt x="0" y="7300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65" t="-14519" r="-250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7823" y="344805"/>
            <a:ext cx="1070810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B51F0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Listing Distribution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45586" y="9220200"/>
            <a:ext cx="996827" cy="36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Listings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7246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37030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61395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26579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4417029" y="0"/>
                </a:moveTo>
                <a:lnTo>
                  <a:pt x="0" y="0"/>
                </a:lnTo>
                <a:lnTo>
                  <a:pt x="0" y="3566015"/>
                </a:lnTo>
                <a:lnTo>
                  <a:pt x="4417029" y="3566015"/>
                </a:lnTo>
                <a:lnTo>
                  <a:pt x="441702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30448" y="3855785"/>
            <a:ext cx="436392" cy="1287715"/>
          </a:xfrm>
          <a:custGeom>
            <a:avLst/>
            <a:gdLst/>
            <a:ahLst/>
            <a:cxnLst/>
            <a:rect r="r" b="b" t="t" l="l"/>
            <a:pathLst>
              <a:path h="1287715" w="436392">
                <a:moveTo>
                  <a:pt x="0" y="0"/>
                </a:moveTo>
                <a:lnTo>
                  <a:pt x="436392" y="0"/>
                </a:lnTo>
                <a:lnTo>
                  <a:pt x="436392" y="1287715"/>
                </a:lnTo>
                <a:lnTo>
                  <a:pt x="0" y="1287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94286" t="-466252" r="-913033" b="-41204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15093" y="1766314"/>
            <a:ext cx="14112153" cy="7798821"/>
          </a:xfrm>
          <a:custGeom>
            <a:avLst/>
            <a:gdLst/>
            <a:ahLst/>
            <a:cxnLst/>
            <a:rect r="r" b="b" t="t" l="l"/>
            <a:pathLst>
              <a:path h="7798821" w="14112153">
                <a:moveTo>
                  <a:pt x="0" y="0"/>
                </a:moveTo>
                <a:lnTo>
                  <a:pt x="14112153" y="0"/>
                </a:lnTo>
                <a:lnTo>
                  <a:pt x="14112153" y="7798821"/>
                </a:lnTo>
                <a:lnTo>
                  <a:pt x="0" y="7798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0" t="-19077" r="-1390" b="-2658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370416" y="4349421"/>
            <a:ext cx="4256163" cy="1963306"/>
            <a:chOff x="0" y="0"/>
            <a:chExt cx="1120965" cy="5170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0965" cy="517085"/>
            </a:xfrm>
            <a:custGeom>
              <a:avLst/>
              <a:gdLst/>
              <a:ahLst/>
              <a:cxnLst/>
              <a:rect r="r" b="b" t="t" l="l"/>
              <a:pathLst>
                <a:path h="517085" w="1120965">
                  <a:moveTo>
                    <a:pt x="92769" y="0"/>
                  </a:moveTo>
                  <a:lnTo>
                    <a:pt x="1028196" y="0"/>
                  </a:lnTo>
                  <a:cubicBezTo>
                    <a:pt x="1079431" y="0"/>
                    <a:pt x="1120965" y="41534"/>
                    <a:pt x="1120965" y="92769"/>
                  </a:cubicBezTo>
                  <a:lnTo>
                    <a:pt x="1120965" y="424316"/>
                  </a:lnTo>
                  <a:cubicBezTo>
                    <a:pt x="1120965" y="448920"/>
                    <a:pt x="1111191" y="472516"/>
                    <a:pt x="1093794" y="489913"/>
                  </a:cubicBezTo>
                  <a:cubicBezTo>
                    <a:pt x="1076396" y="507311"/>
                    <a:pt x="1052800" y="517085"/>
                    <a:pt x="1028196" y="517085"/>
                  </a:cubicBezTo>
                  <a:lnTo>
                    <a:pt x="92769" y="517085"/>
                  </a:lnTo>
                  <a:cubicBezTo>
                    <a:pt x="68165" y="517085"/>
                    <a:pt x="44569" y="507311"/>
                    <a:pt x="27171" y="489913"/>
                  </a:cubicBezTo>
                  <a:cubicBezTo>
                    <a:pt x="9774" y="472516"/>
                    <a:pt x="0" y="448920"/>
                    <a:pt x="0" y="424316"/>
                  </a:cubicBezTo>
                  <a:lnTo>
                    <a:pt x="0" y="92769"/>
                  </a:lnTo>
                  <a:cubicBezTo>
                    <a:pt x="0" y="68165"/>
                    <a:pt x="9774" y="44569"/>
                    <a:pt x="27171" y="27171"/>
                  </a:cubicBezTo>
                  <a:cubicBezTo>
                    <a:pt x="44569" y="9774"/>
                    <a:pt x="68165" y="0"/>
                    <a:pt x="927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20965" cy="545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057823" y="344805"/>
            <a:ext cx="1070810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B51F0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Highest listing prices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482848" y="4008185"/>
            <a:ext cx="436392" cy="1287715"/>
          </a:xfrm>
          <a:custGeom>
            <a:avLst/>
            <a:gdLst/>
            <a:ahLst/>
            <a:cxnLst/>
            <a:rect r="r" b="b" t="t" l="l"/>
            <a:pathLst>
              <a:path h="1287715" w="436392">
                <a:moveTo>
                  <a:pt x="0" y="0"/>
                </a:moveTo>
                <a:lnTo>
                  <a:pt x="436392" y="0"/>
                </a:lnTo>
                <a:lnTo>
                  <a:pt x="436392" y="1287715"/>
                </a:lnTo>
                <a:lnTo>
                  <a:pt x="0" y="1287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94286" t="-466252" r="-913033" b="-41204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919240" y="4306663"/>
            <a:ext cx="841649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Revenue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2415" y="4772144"/>
            <a:ext cx="495298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7246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37030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61395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26579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4417029" y="0"/>
                </a:moveTo>
                <a:lnTo>
                  <a:pt x="0" y="0"/>
                </a:lnTo>
                <a:lnTo>
                  <a:pt x="0" y="3566015"/>
                </a:lnTo>
                <a:lnTo>
                  <a:pt x="4417029" y="3566015"/>
                </a:lnTo>
                <a:lnTo>
                  <a:pt x="441702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87096" y="1947879"/>
            <a:ext cx="14050602" cy="6337897"/>
          </a:xfrm>
          <a:custGeom>
            <a:avLst/>
            <a:gdLst/>
            <a:ahLst/>
            <a:cxnLst/>
            <a:rect r="r" b="b" t="t" l="l"/>
            <a:pathLst>
              <a:path h="6337897" w="14050602">
                <a:moveTo>
                  <a:pt x="0" y="0"/>
                </a:moveTo>
                <a:lnTo>
                  <a:pt x="14050602" y="0"/>
                </a:lnTo>
                <a:lnTo>
                  <a:pt x="14050602" y="6337897"/>
                </a:lnTo>
                <a:lnTo>
                  <a:pt x="0" y="6337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45" t="-17644" r="-449" b="-438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22863" y="4499642"/>
            <a:ext cx="436392" cy="1287715"/>
          </a:xfrm>
          <a:custGeom>
            <a:avLst/>
            <a:gdLst/>
            <a:ahLst/>
            <a:cxnLst/>
            <a:rect r="r" b="b" t="t" l="l"/>
            <a:pathLst>
              <a:path h="1287715" w="436392">
                <a:moveTo>
                  <a:pt x="0" y="0"/>
                </a:moveTo>
                <a:lnTo>
                  <a:pt x="436392" y="0"/>
                </a:lnTo>
                <a:lnTo>
                  <a:pt x="436392" y="1287716"/>
                </a:lnTo>
                <a:lnTo>
                  <a:pt x="0" y="1287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94286" t="-466252" r="-913033" b="-41204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57823" y="344805"/>
            <a:ext cx="1070810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B51F0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Least listing prices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59255" y="4798121"/>
            <a:ext cx="841649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Revenue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32430" y="5263602"/>
            <a:ext cx="495298" cy="26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5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7246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37030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61395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26579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4417029" y="0"/>
                </a:moveTo>
                <a:lnTo>
                  <a:pt x="0" y="0"/>
                </a:lnTo>
                <a:lnTo>
                  <a:pt x="0" y="3566015"/>
                </a:lnTo>
                <a:lnTo>
                  <a:pt x="4417029" y="3566015"/>
                </a:lnTo>
                <a:lnTo>
                  <a:pt x="441702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17262" y="1868744"/>
            <a:ext cx="12653476" cy="6968581"/>
          </a:xfrm>
          <a:custGeom>
            <a:avLst/>
            <a:gdLst/>
            <a:ahLst/>
            <a:cxnLst/>
            <a:rect r="r" b="b" t="t" l="l"/>
            <a:pathLst>
              <a:path h="6968581" w="12653476">
                <a:moveTo>
                  <a:pt x="0" y="0"/>
                </a:moveTo>
                <a:lnTo>
                  <a:pt x="12653476" y="0"/>
                </a:lnTo>
                <a:lnTo>
                  <a:pt x="12653476" y="6968581"/>
                </a:lnTo>
                <a:lnTo>
                  <a:pt x="0" y="6968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04" t="-12901" r="-1806" b="-330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89947" y="259080"/>
            <a:ext cx="1070810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B51F0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Average Review Days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7246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37030" y="5143500"/>
            <a:ext cx="5348590" cy="5231893"/>
          </a:xfrm>
          <a:custGeom>
            <a:avLst/>
            <a:gdLst/>
            <a:ahLst/>
            <a:cxnLst/>
            <a:rect r="r" b="b" t="t" l="l"/>
            <a:pathLst>
              <a:path h="5231893" w="5348590">
                <a:moveTo>
                  <a:pt x="0" y="0"/>
                </a:moveTo>
                <a:lnTo>
                  <a:pt x="5348589" y="0"/>
                </a:lnTo>
                <a:lnTo>
                  <a:pt x="5348589" y="5231893"/>
                </a:lnTo>
                <a:lnTo>
                  <a:pt x="0" y="5231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61395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0" y="0"/>
                </a:moveTo>
                <a:lnTo>
                  <a:pt x="4417029" y="0"/>
                </a:lnTo>
                <a:lnTo>
                  <a:pt x="4417029" y="3566015"/>
                </a:lnTo>
                <a:lnTo>
                  <a:pt x="0" y="356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26579" y="-485942"/>
            <a:ext cx="4417029" cy="3566015"/>
          </a:xfrm>
          <a:custGeom>
            <a:avLst/>
            <a:gdLst/>
            <a:ahLst/>
            <a:cxnLst/>
            <a:rect r="r" b="b" t="t" l="l"/>
            <a:pathLst>
              <a:path h="3566015" w="4417029">
                <a:moveTo>
                  <a:pt x="4417029" y="0"/>
                </a:moveTo>
                <a:lnTo>
                  <a:pt x="0" y="0"/>
                </a:lnTo>
                <a:lnTo>
                  <a:pt x="0" y="3566015"/>
                </a:lnTo>
                <a:lnTo>
                  <a:pt x="4417029" y="3566015"/>
                </a:lnTo>
                <a:lnTo>
                  <a:pt x="441702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4648" y="1671345"/>
            <a:ext cx="10478705" cy="7586955"/>
          </a:xfrm>
          <a:custGeom>
            <a:avLst/>
            <a:gdLst/>
            <a:ahLst/>
            <a:cxnLst/>
            <a:rect r="r" b="b" t="t" l="l"/>
            <a:pathLst>
              <a:path h="7586955" w="10478705">
                <a:moveTo>
                  <a:pt x="0" y="0"/>
                </a:moveTo>
                <a:lnTo>
                  <a:pt x="10478704" y="0"/>
                </a:lnTo>
                <a:lnTo>
                  <a:pt x="10478704" y="7586955"/>
                </a:lnTo>
                <a:lnTo>
                  <a:pt x="0" y="758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0" t="-13515" r="-1191" b="-126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57823" y="344805"/>
            <a:ext cx="1070810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B51F09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Top Neighberhood rating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DAGzEnDytZI</dc:identifier>
  <dcterms:modified xsi:type="dcterms:W3CDTF">2011-08-01T06:04:30Z</dcterms:modified>
  <cp:revision>1</cp:revision>
  <dc:title>Traveling to Hong Kong</dc:title>
</cp:coreProperties>
</file>